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commentAuthors.xml" ContentType="application/vnd.openxmlformats-officedocument.presentationml.commentAuthors+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charts/chart3.xml" ContentType="application/vnd.openxmlformats-officedocument.drawingml.chart+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charts/chart1.xml" ContentType="application/vnd.openxmlformats-officedocument.drawingml.chart+xml"/>
  <Override PartName="/ppt/diagrams/drawing5.xml" ContentType="application/vnd.ms-office.drawingml.diagramDrawing+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Default Extension="png" ContentType="image/png"/>
  <Override PartName="/ppt/notesSlides/notesSlide3.xml" ContentType="application/vnd.openxmlformats-officedocument.presentationml.notesSlide+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drawings/drawing1.xml" ContentType="application/vnd.openxmlformats-officedocument.drawingml.chartshapes+xml"/>
  <Override PartName="/ppt/revisionInfo.xml" ContentType="application/vnd.ms-powerpoint.revisioninfo+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23"/>
  </p:notesMasterIdLst>
  <p:handoutMasterIdLst>
    <p:handoutMasterId r:id="rId24"/>
  </p:handoutMasterIdLst>
  <p:sldIdLst>
    <p:sldId id="256" r:id="rId2"/>
    <p:sldId id="257" r:id="rId3"/>
    <p:sldId id="258" r:id="rId4"/>
    <p:sldId id="259" r:id="rId5"/>
    <p:sldId id="275" r:id="rId6"/>
    <p:sldId id="262" r:id="rId7"/>
    <p:sldId id="260" r:id="rId8"/>
    <p:sldId id="261" r:id="rId9"/>
    <p:sldId id="263" r:id="rId10"/>
    <p:sldId id="267" r:id="rId11"/>
    <p:sldId id="264" r:id="rId12"/>
    <p:sldId id="277" r:id="rId13"/>
    <p:sldId id="266" r:id="rId14"/>
    <p:sldId id="269" r:id="rId15"/>
    <p:sldId id="268" r:id="rId16"/>
    <p:sldId id="276" r:id="rId17"/>
    <p:sldId id="271" r:id="rId18"/>
    <p:sldId id="272" r:id="rId19"/>
    <p:sldId id="273" r:id="rId20"/>
    <p:sldId id="274" r:id="rId21"/>
    <p:sldId id="278" r:id="rId22"/>
  </p:sldIdLst>
  <p:sldSz cx="9144000" cy="6858000" type="screen4x3"/>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orisnik" initials="K" lastIdx="2" clrIdx="0"/>
  <p:cmAuthor id="1" name="Mirjana Knezevic" initials="MK" lastIdx="1" clrIdx="1">
    <p:extLst/>
  </p:cmAuthor>
  <p:cmAuthor id="2" name="Milena Radomirovic" initials="MR" lastIdx="23"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005" autoAdjust="0"/>
    <p:restoredTop sz="89275" autoAdjust="0"/>
  </p:normalViewPr>
  <p:slideViewPr>
    <p:cSldViewPr>
      <p:cViewPr>
        <p:scale>
          <a:sx n="100" d="100"/>
          <a:sy n="100" d="100"/>
        </p:scale>
        <p:origin x="-1531"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vradeka\Documents\!!!!%20GRA&#272;ANSKI%20BUD&#381;ET\Prilog%202%20-%20Pomocni%20dokument%20za%20tabele%20i%20grafike.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vradeka\Documents\!!!!%20GRA&#272;ANSKI%20BUD&#381;ET\Prilog%202%20-%20Pomocni%20dokument%20za%20tabele%20i%20grafike.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vradeka\Documents\!!!!%20GRA&#272;ANSKI%20BUD&#381;ET\Prilog%202%20-%20Pomocni%20dokument%20za%20tabele%20i%20grafik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sr-Cyrl-RS" b="1"/>
              <a:t>Структура прихода и примања</a:t>
            </a:r>
            <a:endParaRPr lang="en-US" b="1"/>
          </a:p>
        </c:rich>
      </c:tx>
      <c:layout/>
      <c:spPr>
        <a:noFill/>
        <a:ln>
          <a:noFill/>
        </a:ln>
        <a:effectLst/>
      </c:spPr>
    </c:title>
    <c:view3D>
      <c:rotX val="30"/>
      <c:depthPercent val="100"/>
      <c:perspective val="30"/>
    </c:view3D>
    <c:floor>
      <c:spPr>
        <a:noFill/>
        <a:ln>
          <a:noFill/>
        </a:ln>
        <a:effectLst/>
        <a:sp3d/>
      </c:spPr>
    </c:floor>
    <c:sideWall>
      <c:spPr>
        <a:noFill/>
        <a:ln>
          <a:noFill/>
        </a:ln>
        <a:effectLst/>
        <a:sp3d/>
      </c:spPr>
    </c:sideWall>
    <c:backWall>
      <c:spPr>
        <a:noFill/>
        <a:ln>
          <a:noFill/>
        </a:ln>
        <a:effectLst/>
        <a:sp3d/>
      </c:spPr>
    </c:backWall>
    <c:plotArea>
      <c:layout>
        <c:manualLayout>
          <c:layoutTarget val="inner"/>
          <c:xMode val="edge"/>
          <c:yMode val="edge"/>
          <c:x val="0.21602256925880717"/>
          <c:y val="0.32348843261516586"/>
          <c:w val="0.62846713498254947"/>
          <c:h val="0.55553768720086449"/>
        </c:manualLayout>
      </c:layout>
      <c:pie3DChart>
        <c:varyColors val="1"/>
        <c:ser>
          <c:idx val="0"/>
          <c:order val="0"/>
          <c:explosion val="13"/>
          <c:dPt>
            <c:idx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7-0E86-4DB2-BB9D-FEC6D903DEFD}"/>
              </c:ext>
            </c:extLst>
          </c:dPt>
          <c:dPt>
            <c:idx val="1"/>
            <c:spPr>
              <a:solidFill>
                <a:schemeClr val="accent2"/>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2-0E86-4DB2-BB9D-FEC6D903DEFD}"/>
              </c:ext>
            </c:extLst>
          </c:dPt>
          <c:dPt>
            <c:idx val="2"/>
            <c:spPr>
              <a:solidFill>
                <a:schemeClr val="accent3"/>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0E86-4DB2-BB9D-FEC6D903DEFD}"/>
              </c:ext>
            </c:extLst>
          </c:dPt>
          <c:dPt>
            <c:idx val="3"/>
            <c:spPr>
              <a:solidFill>
                <a:schemeClr val="accent4"/>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4-0E86-4DB2-BB9D-FEC6D903DEFD}"/>
              </c:ext>
            </c:extLst>
          </c:dPt>
          <c:dPt>
            <c:idx val="4"/>
            <c:spPr>
              <a:solidFill>
                <a:schemeClr val="accent5"/>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6-0E86-4DB2-BB9D-FEC6D903DEFD}"/>
              </c:ext>
            </c:extLst>
          </c:dPt>
          <c:dPt>
            <c:idx val="5"/>
            <c:spPr>
              <a:solidFill>
                <a:schemeClr val="accent6"/>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0E86-4DB2-BB9D-FEC6D903DEFD}"/>
              </c:ext>
            </c:extLst>
          </c:dPt>
          <c:dLbls>
            <c:dLbl>
              <c:idx val="0"/>
              <c:layout>
                <c:manualLayout>
                  <c:x val="0.11693199049866498"/>
                  <c:y val="3.1392760095303451E-2"/>
                </c:manualLayout>
              </c:layout>
              <c:tx>
                <c:rich>
                  <a:bodyPr/>
                  <a:lstStyle/>
                  <a:p>
                    <a:r>
                      <a:rPr lang="ru-RU" dirty="0"/>
                      <a:t>пренета неутрошнеа средства из ранијих година
</a:t>
                    </a:r>
                    <a:r>
                      <a:rPr lang="sr-Latn-RS" dirty="0" smtClean="0"/>
                      <a:t>3,50</a:t>
                    </a:r>
                    <a:r>
                      <a:rPr lang="ru-RU" dirty="0" smtClean="0"/>
                      <a:t>%</a:t>
                    </a:r>
                    <a:endParaRPr lang="ru-RU"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0E86-4DB2-BB9D-FEC6D903DEFD}"/>
                </c:ext>
              </c:extLst>
            </c:dLbl>
            <c:dLbl>
              <c:idx val="1"/>
              <c:layout>
                <c:manualLayout>
                  <c:x val="0.29566245667673663"/>
                  <c:y val="-0.10042204724409452"/>
                </c:manualLayout>
              </c:layout>
              <c:tx>
                <c:rich>
                  <a:bodyPr/>
                  <a:lstStyle/>
                  <a:p>
                    <a:r>
                      <a:rPr lang="sr-Cyrl-RS" dirty="0"/>
                      <a:t>текући приходи
</a:t>
                    </a:r>
                    <a:r>
                      <a:rPr lang="sr-Latn-RS" dirty="0" smtClean="0"/>
                      <a:t>88,68</a:t>
                    </a:r>
                    <a:r>
                      <a:rPr lang="sr-Cyrl-RS" dirty="0" smtClean="0"/>
                      <a:t>%</a:t>
                    </a:r>
                    <a:endParaRPr lang="sr-Cyrl-RS" dirty="0"/>
                  </a:p>
                </c:rich>
              </c:tx>
              <c:dLblPos val="bestFit"/>
              <c:showCatName val="1"/>
              <c:showPercent val="1"/>
            </c:dLbl>
            <c:dLbl>
              <c:idx val="2"/>
              <c:layout>
                <c:manualLayout>
                  <c:x val="-9.4518240594387792E-2"/>
                  <c:y val="3.592151133621279E-2"/>
                </c:manualLayout>
              </c:layout>
              <c:tx>
                <c:rich>
                  <a:bodyPr/>
                  <a:lstStyle/>
                  <a:p>
                    <a:r>
                      <a:rPr lang="ru-RU" dirty="0"/>
                      <a:t>примања од продаје нефинансијске имовине
</a:t>
                    </a:r>
                    <a:r>
                      <a:rPr lang="sr-Latn-RS" dirty="0" smtClean="0"/>
                      <a:t>0,90</a:t>
                    </a:r>
                    <a:r>
                      <a:rPr lang="ru-RU" dirty="0" smtClean="0"/>
                      <a:t>%</a:t>
                    </a:r>
                    <a:endParaRPr lang="ru-RU" dirty="0"/>
                  </a:p>
                </c:rich>
              </c:tx>
              <c:dLblPos val="bestFit"/>
              <c:showCatName val="1"/>
              <c:showPercent val="1"/>
            </c:dLbl>
            <c:dLbl>
              <c:idx val="3"/>
              <c:layout>
                <c:manualLayout>
                  <c:x val="-1.437492773011936E-2"/>
                  <c:y val="-5.6008646036429112E-2"/>
                </c:manualLayout>
              </c:layout>
              <c:tx>
                <c:rich>
                  <a:bodyPr/>
                  <a:lstStyle/>
                  <a:p>
                    <a:r>
                      <a:rPr lang="ru-RU" dirty="0"/>
                      <a:t>Примања од задуживања и продаје фин.имовине
</a:t>
                    </a:r>
                    <a:r>
                      <a:rPr lang="sr-Latn-RS" dirty="0" smtClean="0"/>
                      <a:t>6,92</a:t>
                    </a:r>
                    <a:r>
                      <a:rPr lang="ru-RU" dirty="0" smtClean="0"/>
                      <a:t>%</a:t>
                    </a:r>
                    <a:endParaRPr lang="ru-RU" dirty="0"/>
                  </a:p>
                </c:rich>
              </c:tx>
              <c:dLblPos val="bestFit"/>
              <c:showCatName val="1"/>
              <c:showPercent val="1"/>
            </c:dLbl>
            <c:dLbl>
              <c:idx val="4"/>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0E86-4DB2-BB9D-FEC6D903DEFD}"/>
                </c:ext>
              </c:extLst>
            </c:dLbl>
            <c:dLbl>
              <c:idx val="5"/>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0E86-4DB2-BB9D-FEC6D903DEFD}"/>
                </c:ext>
              </c:extLst>
            </c:dLbl>
            <c:spPr>
              <a:solidFill>
                <a:sysClr val="window" lastClr="FFFFFF"/>
              </a:solidFill>
              <a:ln w="12700">
                <a:solidFill>
                  <a:sysClr val="windowText" lastClr="000000">
                    <a:lumMod val="50000"/>
                    <a:lumOff val="50000"/>
                  </a:sysClr>
                </a:solid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dk1">
                        <a:lumMod val="65000"/>
                        <a:lumOff val="35000"/>
                      </a:schemeClr>
                    </a:solidFill>
                    <a:latin typeface="+mn-lt"/>
                    <a:ea typeface="+mn-ea"/>
                    <a:cs typeface="+mn-cs"/>
                  </a:defRPr>
                </a:pPr>
                <a:endParaRPr lang="en-US"/>
              </a:p>
            </c:txPr>
            <c:dLblPos val="bestFit"/>
            <c:showCatName val="1"/>
            <c:showPercent val="1"/>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Lst>
          </c:dLbls>
          <c:cat>
            <c:strRef>
              <c:f>'Prihodi i primanja'!$C$6:$C$11</c:f>
              <c:strCache>
                <c:ptCount val="4"/>
                <c:pt idx="0">
                  <c:v>пренета неутрошнеа средства из ранијих година</c:v>
                </c:pt>
                <c:pt idx="1">
                  <c:v>текући приходи</c:v>
                </c:pt>
                <c:pt idx="2">
                  <c:v>примања од продаје нефинансијске имовине</c:v>
                </c:pt>
                <c:pt idx="3">
                  <c:v>Примања од задуживања и продаје фин.имовине</c:v>
                </c:pt>
              </c:strCache>
            </c:strRef>
          </c:cat>
          <c:val>
            <c:numRef>
              <c:f>'Prihodi i primanja'!$D$6:$D$11</c:f>
              <c:numCache>
                <c:formatCode>General</c:formatCode>
                <c:ptCount val="6"/>
                <c:pt idx="0">
                  <c:v>71207860</c:v>
                </c:pt>
                <c:pt idx="1">
                  <c:v>2263664130</c:v>
                </c:pt>
                <c:pt idx="2">
                  <c:v>100500000</c:v>
                </c:pt>
                <c:pt idx="3">
                  <c:v>20000000</c:v>
                </c:pt>
              </c:numCache>
            </c:numRef>
          </c:val>
          <c:extLst xmlns:c16r2="http://schemas.microsoft.com/office/drawing/2015/06/chart">
            <c:ext xmlns:c16="http://schemas.microsoft.com/office/drawing/2014/chart" uri="{C3380CC4-5D6E-409C-BE32-E72D297353CC}">
              <c16:uniqueId val="{00000000-0E86-4DB2-BB9D-FEC6D903DEFD}"/>
            </c:ext>
          </c:extLst>
        </c:ser>
      </c:pie3DChart>
      <c:spPr>
        <a:noFill/>
        <a:ln>
          <a:noFill/>
        </a:ln>
        <a:effectLst/>
      </c:spPr>
    </c:plotArea>
    <c:plotVisOnly val="1"/>
    <c:dispBlanksAs val="zero"/>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sr-Cyrl-RS" b="1"/>
              <a:t>Структура расхода и издатака</a:t>
            </a:r>
            <a:endParaRPr lang="en-US" b="1"/>
          </a:p>
        </c:rich>
      </c:tx>
      <c:layout>
        <c:manualLayout>
          <c:xMode val="edge"/>
          <c:yMode val="edge"/>
          <c:x val="0.30376472586535441"/>
          <c:y val="1.8823529411764808E-2"/>
        </c:manualLayout>
      </c:layout>
      <c:spPr>
        <a:noFill/>
        <a:ln>
          <a:noFill/>
        </a:ln>
        <a:effectLst/>
      </c:spPr>
    </c:title>
    <c:view3D>
      <c:rotX val="30"/>
      <c:depthPercent val="100"/>
      <c:perspective val="30"/>
    </c:view3D>
    <c:floor>
      <c:spPr>
        <a:noFill/>
        <a:ln>
          <a:noFill/>
        </a:ln>
        <a:effectLst/>
        <a:sp3d/>
      </c:spPr>
    </c:floor>
    <c:sideWall>
      <c:spPr>
        <a:noFill/>
        <a:ln>
          <a:noFill/>
        </a:ln>
        <a:effectLst/>
        <a:sp3d/>
      </c:spPr>
    </c:sideWall>
    <c:backWall>
      <c:spPr>
        <a:noFill/>
        <a:ln>
          <a:noFill/>
        </a:ln>
        <a:effectLst/>
        <a:sp3d/>
      </c:spPr>
    </c:backWall>
    <c:plotArea>
      <c:layout>
        <c:manualLayout>
          <c:layoutTarget val="inner"/>
          <c:xMode val="edge"/>
          <c:yMode val="edge"/>
          <c:x val="0.23712750081894612"/>
          <c:y val="0.31178409757603831"/>
          <c:w val="0.53601721202415265"/>
          <c:h val="0.47396905974988546"/>
        </c:manualLayout>
      </c:layout>
      <c:pie3DChart>
        <c:varyColors val="1"/>
        <c:ser>
          <c:idx val="0"/>
          <c:order val="0"/>
          <c:explosion val="15"/>
          <c:dPt>
            <c:idx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9187-400C-AE0C-D299E08B2FF7}"/>
              </c:ext>
            </c:extLst>
          </c:dPt>
          <c:dPt>
            <c:idx val="1"/>
            <c:spPr>
              <a:solidFill>
                <a:schemeClr val="accent2"/>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9187-400C-AE0C-D299E08B2FF7}"/>
              </c:ext>
            </c:extLst>
          </c:dPt>
          <c:dPt>
            <c:idx val="2"/>
            <c:explosion val="30"/>
            <c:spPr>
              <a:solidFill>
                <a:schemeClr val="accent3"/>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9187-400C-AE0C-D299E08B2FF7}"/>
              </c:ext>
            </c:extLst>
          </c:dPt>
          <c:dPt>
            <c:idx val="3"/>
            <c:spPr>
              <a:solidFill>
                <a:schemeClr val="accent4"/>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7-9187-400C-AE0C-D299E08B2FF7}"/>
              </c:ext>
            </c:extLst>
          </c:dPt>
          <c:dPt>
            <c:idx val="4"/>
            <c:spPr>
              <a:solidFill>
                <a:schemeClr val="accent5"/>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9-9187-400C-AE0C-D299E08B2FF7}"/>
              </c:ext>
            </c:extLst>
          </c:dPt>
          <c:dPt>
            <c:idx val="5"/>
            <c:spPr>
              <a:solidFill>
                <a:schemeClr val="accent6"/>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B-9187-400C-AE0C-D299E08B2FF7}"/>
              </c:ext>
            </c:extLst>
          </c:dPt>
          <c:dPt>
            <c:idx val="6"/>
            <c:spPr>
              <a:solidFill>
                <a:schemeClr val="accent1">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D-9187-400C-AE0C-D299E08B2FF7}"/>
              </c:ext>
            </c:extLst>
          </c:dPt>
          <c:dPt>
            <c:idx val="7"/>
            <c:spPr>
              <a:solidFill>
                <a:schemeClr val="accent2">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E-9187-400C-AE0C-D299E08B2FF7}"/>
              </c:ext>
            </c:extLst>
          </c:dPt>
          <c:dLbls>
            <c:dLbl>
              <c:idx val="0"/>
              <c:layout>
                <c:manualLayout>
                  <c:x val="0.1027221366204417"/>
                  <c:y val="5.6470588235294085E-2"/>
                </c:manualLayout>
              </c:layout>
              <c:tx>
                <c:rich>
                  <a:bodyPr/>
                  <a:lstStyle/>
                  <a:p>
                    <a:r>
                      <a:rPr lang="sr-Cyrl-RS" dirty="0"/>
                      <a:t>расходи за запослене
</a:t>
                    </a:r>
                    <a:r>
                      <a:rPr lang="sr-Latn-RS" dirty="0" smtClean="0"/>
                      <a:t>20,92</a:t>
                    </a:r>
                    <a:r>
                      <a:rPr lang="sr-Cyrl-RS" dirty="0" smtClean="0"/>
                      <a:t>%</a:t>
                    </a:r>
                    <a:endParaRPr lang="sr-Cyrl-RS"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9187-400C-AE0C-D299E08B2FF7}"/>
                </c:ext>
              </c:extLst>
            </c:dLbl>
            <c:dLbl>
              <c:idx val="1"/>
              <c:layout>
                <c:manualLayout>
                  <c:x val="4.108885464817668E-2"/>
                  <c:y val="-3.137254901960785E-2"/>
                </c:manualLayout>
              </c:layout>
              <c:tx>
                <c:rich>
                  <a:bodyPr/>
                  <a:lstStyle/>
                  <a:p>
                    <a:r>
                      <a:rPr lang="ru-RU" dirty="0"/>
                      <a:t>коришћење услуга и роба
</a:t>
                    </a:r>
                    <a:r>
                      <a:rPr lang="ru-RU" dirty="0" smtClean="0"/>
                      <a:t>3</a:t>
                    </a:r>
                    <a:r>
                      <a:rPr lang="sr-Latn-RS" dirty="0" smtClean="0"/>
                      <a:t>1,19</a:t>
                    </a:r>
                    <a:r>
                      <a:rPr lang="ru-RU" dirty="0" smtClean="0"/>
                      <a:t>%</a:t>
                    </a:r>
                    <a:endParaRPr lang="ru-RU" dirty="0"/>
                  </a:p>
                </c:rich>
              </c:tx>
              <c:dLblPos val="bestFit"/>
              <c:showCatName val="1"/>
              <c:showPercent val="1"/>
            </c:dLbl>
            <c:dLbl>
              <c:idx val="2"/>
              <c:layout>
                <c:manualLayout>
                  <c:x val="5.5469953775038515E-2"/>
                  <c:y val="1.8823529411764808E-2"/>
                </c:manualLayout>
              </c:layout>
              <c:tx>
                <c:rich>
                  <a:bodyPr/>
                  <a:lstStyle/>
                  <a:p>
                    <a:r>
                      <a:rPr lang="ru-RU" dirty="0"/>
                      <a:t>oтплата камата и пратећи тр.задуживања
</a:t>
                    </a:r>
                    <a:r>
                      <a:rPr lang="sr-Latn-RS" dirty="0" smtClean="0"/>
                      <a:t>0,23</a:t>
                    </a:r>
                    <a:r>
                      <a:rPr lang="ru-RU" dirty="0" smtClean="0"/>
                      <a:t>%</a:t>
                    </a:r>
                    <a:endParaRPr lang="ru-RU"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9187-400C-AE0C-D299E08B2FF7}"/>
                </c:ext>
              </c:extLst>
            </c:dLbl>
            <c:dLbl>
              <c:idx val="3"/>
              <c:layout>
                <c:manualLayout>
                  <c:x val="0.25064201335387781"/>
                  <c:y val="1.254901960784314E-2"/>
                </c:manualLayout>
              </c:layout>
              <c:tx>
                <c:rich>
                  <a:bodyPr/>
                  <a:lstStyle/>
                  <a:p>
                    <a:r>
                      <a:rPr lang="sr-Cyrl-RS" dirty="0" smtClean="0"/>
                      <a:t>Субвенције</a:t>
                    </a:r>
                    <a:r>
                      <a:rPr lang="sr-Cyrl-RS" dirty="0"/>
                      <a:t>
</a:t>
                    </a:r>
                    <a:r>
                      <a:rPr lang="sr-Latn-RS" dirty="0" smtClean="0"/>
                      <a:t>0,59</a:t>
                    </a:r>
                    <a:r>
                      <a:rPr lang="sr-Cyrl-RS" dirty="0" smtClean="0"/>
                      <a:t>%</a:t>
                    </a:r>
                    <a:endParaRPr lang="sr-Cyrl-RS"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9187-400C-AE0C-D299E08B2FF7}"/>
                </c:ext>
              </c:extLst>
            </c:dLbl>
            <c:dLbl>
              <c:idx val="4"/>
              <c:layout>
                <c:manualLayout>
                  <c:x val="-0.10683102208525992"/>
                  <c:y val="9.4117647058823747E-3"/>
                </c:manualLayout>
              </c:layout>
              <c:tx>
                <c:rich>
                  <a:bodyPr/>
                  <a:lstStyle/>
                  <a:p>
                    <a:r>
                      <a:rPr lang="sr-Cyrl-RS" dirty="0"/>
                      <a:t>дотације и трансфери
</a:t>
                    </a:r>
                    <a:r>
                      <a:rPr lang="sr-Latn-RS" dirty="0" smtClean="0"/>
                      <a:t>9,50</a:t>
                    </a:r>
                    <a:r>
                      <a:rPr lang="sr-Cyrl-RS" dirty="0" smtClean="0"/>
                      <a:t>%</a:t>
                    </a:r>
                    <a:endParaRPr lang="sr-Cyrl-RS"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9187-400C-AE0C-D299E08B2FF7}"/>
                </c:ext>
              </c:extLst>
            </c:dLbl>
            <c:dLbl>
              <c:idx val="5"/>
              <c:layout>
                <c:manualLayout>
                  <c:x val="-5.1361068310220852E-2"/>
                  <c:y val="-9.4117647058823528E-2"/>
                </c:manualLayout>
              </c:layout>
              <c:tx>
                <c:rich>
                  <a:bodyPr/>
                  <a:lstStyle/>
                  <a:p>
                    <a:r>
                      <a:rPr lang="sr-Cyrl-RS" dirty="0" smtClean="0"/>
                      <a:t>социјална </a:t>
                    </a:r>
                    <a:r>
                      <a:rPr lang="sr-Cyrl-RS" dirty="0"/>
                      <a:t>заштита
</a:t>
                    </a:r>
                    <a:r>
                      <a:rPr lang="sr-Cyrl-RS" dirty="0" smtClean="0"/>
                      <a:t>3</a:t>
                    </a:r>
                    <a:r>
                      <a:rPr lang="sr-Latn-RS" dirty="0" smtClean="0"/>
                      <a:t>,36</a:t>
                    </a:r>
                    <a:r>
                      <a:rPr lang="sr-Cyrl-RS" dirty="0" smtClean="0"/>
                      <a:t>%</a:t>
                    </a:r>
                    <a:endParaRPr lang="sr-Cyrl-RS"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9187-400C-AE0C-D299E08B2FF7}"/>
                </c:ext>
              </c:extLst>
            </c:dLbl>
            <c:dLbl>
              <c:idx val="6"/>
              <c:layout>
                <c:manualLayout>
                  <c:x val="-1.438109912686184E-2"/>
                  <c:y val="-0.19137254901960718"/>
                </c:manualLayout>
              </c:layout>
              <c:tx>
                <c:rich>
                  <a:bodyPr/>
                  <a:lstStyle/>
                  <a:p>
                    <a:r>
                      <a:rPr lang="sr-Cyrl-RS" dirty="0"/>
                      <a:t>остали расходи
</a:t>
                    </a:r>
                    <a:r>
                      <a:rPr lang="sr-Latn-RS" dirty="0" smtClean="0"/>
                      <a:t>6,64</a:t>
                    </a:r>
                    <a:r>
                      <a:rPr lang="sr-Cyrl-RS" dirty="0" smtClean="0"/>
                      <a:t>%</a:t>
                    </a:r>
                    <a:endParaRPr lang="sr-Cyrl-RS"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D-9187-400C-AE0C-D299E08B2FF7}"/>
                </c:ext>
              </c:extLst>
            </c:dLbl>
            <c:dLbl>
              <c:idx val="7"/>
              <c:layout>
                <c:manualLayout>
                  <c:x val="2.670775552131498E-2"/>
                  <c:y val="-0.17882352941176469"/>
                </c:manualLayout>
              </c:layout>
              <c:tx>
                <c:rich>
                  <a:bodyPr/>
                  <a:lstStyle/>
                  <a:p>
                    <a:r>
                      <a:rPr lang="sr-Cyrl-RS" dirty="0"/>
                      <a:t>капитални издаци
</a:t>
                    </a:r>
                    <a:r>
                      <a:rPr lang="sr-Latn-RS" dirty="0" smtClean="0"/>
                      <a:t>22,37</a:t>
                    </a:r>
                    <a:r>
                      <a:rPr lang="sr-Cyrl-RS" dirty="0" smtClean="0"/>
                      <a:t>%</a:t>
                    </a:r>
                    <a:endParaRPr lang="sr-Cyrl-RS"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E-9187-400C-AE0C-D299E08B2FF7}"/>
                </c:ext>
              </c:extLst>
            </c:dLbl>
            <c:dLbl>
              <c:idx val="8"/>
              <c:layout>
                <c:manualLayout>
                  <c:x val="0.12121683716771002"/>
                  <c:y val="-0.13377221308801596"/>
                </c:manualLayout>
              </c:layout>
              <c:tx>
                <c:rich>
                  <a:bodyPr/>
                  <a:lstStyle/>
                  <a:p>
                    <a:r>
                      <a:rPr lang="sr-Cyrl-RS" dirty="0"/>
                      <a:t>отплата главнице
</a:t>
                    </a:r>
                    <a:r>
                      <a:rPr lang="sr-Latn-RS" dirty="0" smtClean="0"/>
                      <a:t>4,3</a:t>
                    </a:r>
                    <a:r>
                      <a:rPr lang="sr-Cyrl-RS" dirty="0" smtClean="0"/>
                      <a:t>%</a:t>
                    </a:r>
                    <a:endParaRPr lang="sr-Cyrl-RS" dirty="0"/>
                  </a:p>
                </c:rich>
              </c:tx>
              <c:dLblPos val="bestFit"/>
              <c:showCatName val="1"/>
              <c:showPercent val="1"/>
            </c:dLbl>
            <c:dLbl>
              <c:idx val="9"/>
              <c:layout>
                <c:manualLayout>
                  <c:x val="0.20338983050847506"/>
                  <c:y val="-0.116078431372549"/>
                </c:manualLayout>
              </c:layout>
              <c:tx>
                <c:rich>
                  <a:bodyPr/>
                  <a:lstStyle/>
                  <a:p>
                    <a:r>
                      <a:rPr lang="sr-Cyrl-RS" dirty="0"/>
                      <a:t>средства резерве 
</a:t>
                    </a:r>
                    <a:r>
                      <a:rPr lang="sr-Latn-RS" dirty="0" smtClean="0"/>
                      <a:t>0,9</a:t>
                    </a:r>
                    <a:r>
                      <a:rPr lang="sr-Cyrl-RS" dirty="0" smtClean="0"/>
                      <a:t>%</a:t>
                    </a:r>
                    <a:endParaRPr lang="sr-Cyrl-RS" dirty="0"/>
                  </a:p>
                </c:rich>
              </c:tx>
              <c:dLblPos val="outEnd"/>
              <c:showCatName val="1"/>
              <c:showPercent val="1"/>
            </c:dLbl>
            <c:spPr>
              <a:solidFill>
                <a:sysClr val="window" lastClr="FFFFFF"/>
              </a:solidFill>
              <a:ln w="12700">
                <a:solidFill>
                  <a:sysClr val="windowText" lastClr="000000">
                    <a:lumMod val="65000"/>
                    <a:lumOff val="35000"/>
                  </a:sysClr>
                </a:solid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dk1">
                        <a:lumMod val="65000"/>
                        <a:lumOff val="35000"/>
                      </a:schemeClr>
                    </a:solidFill>
                    <a:latin typeface="+mn-lt"/>
                    <a:ea typeface="+mn-ea"/>
                    <a:cs typeface="+mn-cs"/>
                  </a:defRPr>
                </a:pPr>
                <a:endParaRPr lang="en-US"/>
              </a:p>
            </c:txPr>
            <c:dLblPos val="outEnd"/>
            <c:showCatName val="1"/>
            <c:showPercent val="1"/>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Lst>
          </c:dLbls>
          <c:cat>
            <c:strRef>
              <c:f>'Rashodi i izdaci'!$C$6:$C$15</c:f>
              <c:strCache>
                <c:ptCount val="10"/>
                <c:pt idx="0">
                  <c:v>расходи за запослене</c:v>
                </c:pt>
                <c:pt idx="1">
                  <c:v>коришћење услуга и роба</c:v>
                </c:pt>
                <c:pt idx="2">
                  <c:v>oтплата камата и пратећи тр.задуживања</c:v>
                </c:pt>
                <c:pt idx="3">
                  <c:v>субвенције</c:v>
                </c:pt>
                <c:pt idx="4">
                  <c:v>дотације и трансфери</c:v>
                </c:pt>
                <c:pt idx="5">
                  <c:v>социјална заштита</c:v>
                </c:pt>
                <c:pt idx="6">
                  <c:v>остали расходи</c:v>
                </c:pt>
                <c:pt idx="7">
                  <c:v>капитални издаци</c:v>
                </c:pt>
                <c:pt idx="8">
                  <c:v>отплата главнице</c:v>
                </c:pt>
                <c:pt idx="9">
                  <c:v>средства резерве </c:v>
                </c:pt>
              </c:strCache>
            </c:strRef>
          </c:cat>
          <c:val>
            <c:numRef>
              <c:f>'Rashodi i izdaci'!$D$6:$D$15</c:f>
              <c:numCache>
                <c:formatCode>General</c:formatCode>
                <c:ptCount val="10"/>
                <c:pt idx="0">
                  <c:v>456122510</c:v>
                </c:pt>
                <c:pt idx="1">
                  <c:v>852113036</c:v>
                </c:pt>
                <c:pt idx="2">
                  <c:v>15025403</c:v>
                </c:pt>
                <c:pt idx="3">
                  <c:v>0</c:v>
                </c:pt>
                <c:pt idx="4">
                  <c:v>305477633</c:v>
                </c:pt>
                <c:pt idx="5">
                  <c:v>74030000</c:v>
                </c:pt>
                <c:pt idx="6">
                  <c:v>170350000</c:v>
                </c:pt>
                <c:pt idx="7">
                  <c:v>435653408</c:v>
                </c:pt>
                <c:pt idx="8">
                  <c:v>126500000</c:v>
                </c:pt>
                <c:pt idx="9">
                  <c:v>20100000</c:v>
                </c:pt>
              </c:numCache>
            </c:numRef>
          </c:val>
          <c:extLst xmlns:c16r2="http://schemas.microsoft.com/office/drawing/2015/06/chart">
            <c:ext xmlns:c16="http://schemas.microsoft.com/office/drawing/2014/chart" uri="{C3380CC4-5D6E-409C-BE32-E72D297353CC}">
              <c16:uniqueId val="{0000000C-9187-400C-AE0C-D299E08B2FF7}"/>
            </c:ext>
          </c:extLst>
        </c:ser>
      </c:pie3DChart>
      <c:spPr>
        <a:noFill/>
        <a:ln>
          <a:noFill/>
        </a:ln>
        <a:effectLst/>
      </c:spPr>
    </c:plotArea>
    <c:plotVisOnly val="1"/>
    <c:dispBlanksAs val="zero"/>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otX val="30"/>
      <c:depthPercent val="100"/>
      <c:perspective val="30"/>
    </c:view3D>
    <c:floor>
      <c:spPr>
        <a:noFill/>
        <a:ln>
          <a:noFill/>
        </a:ln>
        <a:effectLst/>
        <a:sp3d/>
      </c:spPr>
    </c:floor>
    <c:sideWall>
      <c:spPr>
        <a:noFill/>
        <a:ln>
          <a:noFill/>
        </a:ln>
        <a:effectLst/>
        <a:sp3d/>
      </c:spPr>
    </c:sideWall>
    <c:backWall>
      <c:spPr>
        <a:noFill/>
        <a:ln>
          <a:noFill/>
        </a:ln>
        <a:effectLst/>
        <a:sp3d/>
      </c:spPr>
    </c:backWall>
    <c:plotArea>
      <c:layout>
        <c:manualLayout>
          <c:layoutTarget val="inner"/>
          <c:xMode val="edge"/>
          <c:yMode val="edge"/>
          <c:x val="0.31607629427793116"/>
          <c:y val="0.3758994708994734"/>
          <c:w val="0.40236148955495205"/>
          <c:h val="0.36484126984127124"/>
        </c:manualLayout>
      </c:layout>
      <c:pie3DChart>
        <c:varyColors val="1"/>
        <c:ser>
          <c:idx val="0"/>
          <c:order val="0"/>
          <c:explosion val="9"/>
          <c:dPt>
            <c:idx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5984-4F2A-A42B-3DE2BD54C65C}"/>
              </c:ext>
            </c:extLst>
          </c:dPt>
          <c:dPt>
            <c:idx val="1"/>
            <c:spPr>
              <a:solidFill>
                <a:schemeClr val="accent2"/>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5984-4F2A-A42B-3DE2BD54C65C}"/>
              </c:ext>
            </c:extLst>
          </c:dPt>
          <c:dPt>
            <c:idx val="2"/>
            <c:spPr>
              <a:solidFill>
                <a:schemeClr val="accent3"/>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5984-4F2A-A42B-3DE2BD54C65C}"/>
              </c:ext>
            </c:extLst>
          </c:dPt>
          <c:dPt>
            <c:idx val="3"/>
            <c:spPr>
              <a:solidFill>
                <a:schemeClr val="accent4"/>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7-5984-4F2A-A42B-3DE2BD54C65C}"/>
              </c:ext>
            </c:extLst>
          </c:dPt>
          <c:dPt>
            <c:idx val="4"/>
            <c:spPr>
              <a:solidFill>
                <a:schemeClr val="accent5"/>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9-5984-4F2A-A42B-3DE2BD54C65C}"/>
              </c:ext>
            </c:extLst>
          </c:dPt>
          <c:dPt>
            <c:idx val="5"/>
            <c:spPr>
              <a:solidFill>
                <a:schemeClr val="accent6"/>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B-5984-4F2A-A42B-3DE2BD54C65C}"/>
              </c:ext>
            </c:extLst>
          </c:dPt>
          <c:dPt>
            <c:idx val="6"/>
            <c:spPr>
              <a:solidFill>
                <a:schemeClr val="accent1">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D-5984-4F2A-A42B-3DE2BD54C65C}"/>
              </c:ext>
            </c:extLst>
          </c:dPt>
          <c:dPt>
            <c:idx val="7"/>
            <c:spPr>
              <a:solidFill>
                <a:schemeClr val="accent2">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F-5984-4F2A-A42B-3DE2BD54C65C}"/>
              </c:ext>
            </c:extLst>
          </c:dPt>
          <c:dPt>
            <c:idx val="8"/>
            <c:spPr>
              <a:solidFill>
                <a:schemeClr val="accent3">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B-5984-4F2A-A42B-3DE2BD54C65C}"/>
              </c:ext>
            </c:extLst>
          </c:dPt>
          <c:dPt>
            <c:idx val="9"/>
            <c:spPr>
              <a:solidFill>
                <a:schemeClr val="accent4">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A-5984-4F2A-A42B-3DE2BD54C65C}"/>
              </c:ext>
            </c:extLst>
          </c:dPt>
          <c:dPt>
            <c:idx val="10"/>
            <c:spPr>
              <a:solidFill>
                <a:schemeClr val="accent5">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2-5984-4F2A-A42B-3DE2BD54C65C}"/>
              </c:ext>
            </c:extLst>
          </c:dPt>
          <c:dPt>
            <c:idx val="11"/>
            <c:spPr>
              <a:solidFill>
                <a:schemeClr val="accent6">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9-5984-4F2A-A42B-3DE2BD54C65C}"/>
              </c:ext>
            </c:extLst>
          </c:dPt>
          <c:dPt>
            <c:idx val="12"/>
            <c:spPr>
              <a:solidFill>
                <a:schemeClr val="accent1">
                  <a:lumMod val="80000"/>
                  <a:lumOff val="2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8-5984-4F2A-A42B-3DE2BD54C65C}"/>
              </c:ext>
            </c:extLst>
          </c:dPt>
          <c:dPt>
            <c:idx val="13"/>
            <c:spPr>
              <a:solidFill>
                <a:schemeClr val="accent2">
                  <a:lumMod val="80000"/>
                  <a:lumOff val="2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7-5984-4F2A-A42B-3DE2BD54C65C}"/>
              </c:ext>
            </c:extLst>
          </c:dPt>
          <c:dPt>
            <c:idx val="14"/>
            <c:spPr>
              <a:solidFill>
                <a:schemeClr val="accent3">
                  <a:lumMod val="80000"/>
                  <a:lumOff val="2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6-5984-4F2A-A42B-3DE2BD54C65C}"/>
              </c:ext>
            </c:extLst>
          </c:dPt>
          <c:dPt>
            <c:idx val="15"/>
            <c:spPr>
              <a:solidFill>
                <a:schemeClr val="accent4">
                  <a:lumMod val="80000"/>
                  <a:lumOff val="2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5-5984-4F2A-A42B-3DE2BD54C65C}"/>
              </c:ext>
            </c:extLst>
          </c:dPt>
          <c:dPt>
            <c:idx val="16"/>
            <c:spPr>
              <a:solidFill>
                <a:schemeClr val="accent5">
                  <a:lumMod val="80000"/>
                  <a:lumOff val="2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4-5984-4F2A-A42B-3DE2BD54C65C}"/>
              </c:ext>
            </c:extLst>
          </c:dPt>
          <c:dLbls>
            <c:dLbl>
              <c:idx val="0"/>
              <c:layout>
                <c:manualLayout>
                  <c:x val="0.19378658748737554"/>
                  <c:y val="-0.20896361484226336"/>
                </c:manualLayout>
              </c:layout>
              <c:tx>
                <c:rich>
                  <a:bodyPr/>
                  <a:lstStyle/>
                  <a:p>
                    <a:r>
                      <a:rPr lang="ru-RU" dirty="0"/>
                      <a:t>СТАНОВАЊЕ, УРБАНИЗАМ И ПРОСТОРНО ПЛАНИРАЊЕ
</a:t>
                    </a:r>
                    <a:r>
                      <a:rPr lang="ru-RU" dirty="0" smtClean="0"/>
                      <a:t>0,</a:t>
                    </a:r>
                    <a:r>
                      <a:rPr lang="sr-Latn-RS" dirty="0" smtClean="0"/>
                      <a:t>51</a:t>
                    </a:r>
                    <a:r>
                      <a:rPr lang="ru-RU" dirty="0" smtClean="0"/>
                      <a:t>%</a:t>
                    </a:r>
                    <a:endParaRPr lang="ru-RU"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5984-4F2A-A42B-3DE2BD54C65C}"/>
                </c:ext>
              </c:extLst>
            </c:dLbl>
            <c:dLbl>
              <c:idx val="1"/>
              <c:layout>
                <c:manualLayout>
                  <c:x val="0.26620115671025779"/>
                  <c:y val="-0.25534894424667587"/>
                </c:manualLayout>
              </c:layout>
              <c:tx>
                <c:rich>
                  <a:bodyPr/>
                  <a:lstStyle/>
                  <a:p>
                    <a:r>
                      <a:rPr lang="sr-Latn-RS" dirty="0" smtClean="0"/>
                      <a:t> </a:t>
                    </a:r>
                    <a:r>
                      <a:rPr lang="sr-Cyrl-RS" dirty="0" smtClean="0"/>
                      <a:t>КОМУНАЛНЕ </a:t>
                    </a:r>
                    <a:r>
                      <a:rPr lang="sr-Cyrl-RS" dirty="0"/>
                      <a:t>ДЕЛАТНОСТИ 
</a:t>
                    </a:r>
                    <a:r>
                      <a:rPr lang="sr-Cyrl-RS" dirty="0" smtClean="0"/>
                      <a:t>1</a:t>
                    </a:r>
                    <a:r>
                      <a:rPr lang="sr-Latn-RS" dirty="0" smtClean="0"/>
                      <a:t>6</a:t>
                    </a:r>
                    <a:r>
                      <a:rPr lang="sr-Cyrl-RS" dirty="0" smtClean="0"/>
                      <a:t>.</a:t>
                    </a:r>
                    <a:r>
                      <a:rPr lang="sr-Latn-RS" dirty="0" smtClean="0"/>
                      <a:t>06</a:t>
                    </a:r>
                    <a:r>
                      <a:rPr lang="sr-Cyrl-RS" dirty="0" smtClean="0"/>
                      <a:t>%</a:t>
                    </a:r>
                    <a:endParaRPr lang="sr-Cyrl-RS"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5984-4F2A-A42B-3DE2BD54C65C}"/>
                </c:ext>
              </c:extLst>
            </c:dLbl>
            <c:dLbl>
              <c:idx val="2"/>
              <c:layout>
                <c:manualLayout>
                  <c:x val="0.15258855585831049"/>
                  <c:y val="-0.171957671957672"/>
                </c:manualLayout>
              </c:layout>
              <c:tx>
                <c:rich>
                  <a:bodyPr/>
                  <a:lstStyle/>
                  <a:p>
                    <a:r>
                      <a:rPr lang="sr-Cyrl-RS" dirty="0" smtClean="0"/>
                      <a:t>ЛОКАЛНИ </a:t>
                    </a:r>
                    <a:r>
                      <a:rPr lang="sr-Cyrl-RS" dirty="0"/>
                      <a:t>ЕКОНОМСКИ РАЗВОЈ 
</a:t>
                    </a:r>
                    <a:r>
                      <a:rPr lang="sr-Latn-RS" dirty="0" smtClean="0"/>
                      <a:t>1</a:t>
                    </a:r>
                    <a:r>
                      <a:rPr lang="sr-Cyrl-RS" dirty="0" smtClean="0"/>
                      <a:t>.</a:t>
                    </a:r>
                    <a:r>
                      <a:rPr lang="sr-Latn-RS" dirty="0" smtClean="0"/>
                      <a:t>86</a:t>
                    </a:r>
                    <a:r>
                      <a:rPr lang="sr-Cyrl-RS" dirty="0" smtClean="0"/>
                      <a:t>%</a:t>
                    </a:r>
                    <a:endParaRPr lang="sr-Cyrl-RS"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5984-4F2A-A42B-3DE2BD54C65C}"/>
                </c:ext>
              </c:extLst>
            </c:dLbl>
            <c:dLbl>
              <c:idx val="3"/>
              <c:layout>
                <c:manualLayout>
                  <c:x val="0.15622161671207993"/>
                  <c:y val="-6.8783068783068779E-2"/>
                </c:manualLayout>
              </c:layout>
              <c:tx>
                <c:rich>
                  <a:bodyPr/>
                  <a:lstStyle/>
                  <a:p>
                    <a:r>
                      <a:rPr lang="sr-Cyrl-RS" dirty="0"/>
                      <a:t>РАЗВОЈ ТУРИЗМА
</a:t>
                    </a:r>
                    <a:r>
                      <a:rPr lang="sr-Cyrl-RS" dirty="0" smtClean="0"/>
                      <a:t>1.</a:t>
                    </a:r>
                    <a:r>
                      <a:rPr lang="sr-Latn-RS" dirty="0" smtClean="0"/>
                      <a:t>46</a:t>
                    </a:r>
                    <a:r>
                      <a:rPr lang="sr-Cyrl-RS" dirty="0" smtClean="0"/>
                      <a:t>%</a:t>
                    </a:r>
                    <a:endParaRPr lang="sr-Cyrl-RS"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5984-4F2A-A42B-3DE2BD54C65C}"/>
                </c:ext>
              </c:extLst>
            </c:dLbl>
            <c:dLbl>
              <c:idx val="4"/>
              <c:layout>
                <c:manualLayout>
                  <c:x val="0.10535876475930971"/>
                  <c:y val="1.058201058201058E-2"/>
                </c:manualLayout>
              </c:layout>
              <c:tx>
                <c:rich>
                  <a:bodyPr/>
                  <a:lstStyle/>
                  <a:p>
                    <a:r>
                      <a:rPr lang="ru-RU" dirty="0"/>
                      <a:t>ПОЉОПРИВРЕДА И РУРАЛНИ РАЗВОЈ
</a:t>
                    </a:r>
                    <a:r>
                      <a:rPr lang="sr-Latn-RS" dirty="0" smtClean="0"/>
                      <a:t>2</a:t>
                    </a:r>
                    <a:r>
                      <a:rPr lang="ru-RU" dirty="0" smtClean="0"/>
                      <a:t>.</a:t>
                    </a:r>
                    <a:r>
                      <a:rPr lang="sr-Latn-RS" dirty="0" smtClean="0"/>
                      <a:t>99</a:t>
                    </a:r>
                    <a:r>
                      <a:rPr lang="ru-RU" dirty="0" smtClean="0"/>
                      <a:t>%</a:t>
                    </a:r>
                    <a:endParaRPr lang="ru-RU" dirty="0"/>
                  </a:p>
                </c:rich>
              </c:tx>
              <c:dLblPos val="bestFit"/>
              <c:showCatName val="1"/>
              <c:showPercent val="1"/>
            </c:dLbl>
            <c:dLbl>
              <c:idx val="5"/>
              <c:layout>
                <c:manualLayout>
                  <c:x val="5.8128973660308787E-2"/>
                  <c:y val="3.1746031746031744E-2"/>
                </c:manualLayout>
              </c:layout>
              <c:tx>
                <c:rich>
                  <a:bodyPr/>
                  <a:lstStyle/>
                  <a:p>
                    <a:r>
                      <a:rPr lang="sr-Cyrl-RS" dirty="0"/>
                      <a:t> ЗАШТИТА ЖИВОТНЕ СРЕДИНЕ
</a:t>
                    </a:r>
                    <a:r>
                      <a:rPr lang="sr-Latn-RS" dirty="0" smtClean="0"/>
                      <a:t>4</a:t>
                    </a:r>
                    <a:r>
                      <a:rPr lang="sr-Cyrl-RS" dirty="0" smtClean="0"/>
                      <a:t>.</a:t>
                    </a:r>
                    <a:r>
                      <a:rPr lang="sr-Latn-RS" dirty="0" smtClean="0"/>
                      <a:t>43</a:t>
                    </a:r>
                    <a:r>
                      <a:rPr lang="sr-Cyrl-RS" dirty="0" smtClean="0"/>
                      <a:t>%</a:t>
                    </a:r>
                    <a:endParaRPr lang="sr-Cyrl-RS"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5984-4F2A-A42B-3DE2BD54C65C}"/>
                </c:ext>
              </c:extLst>
            </c:dLbl>
            <c:dLbl>
              <c:idx val="6"/>
              <c:layout>
                <c:manualLayout>
                  <c:x val="0.10899182561307932"/>
                  <c:y val="0.1402116402116402"/>
                </c:manualLayout>
              </c:layout>
              <c:tx>
                <c:rich>
                  <a:bodyPr/>
                  <a:lstStyle/>
                  <a:p>
                    <a:r>
                      <a:rPr lang="ru-RU" dirty="0"/>
                      <a:t>ОРГАНИЗАЦИЈА САОБРАЋАЈА И САОБРАЋАЈНА ИНФРАСТРУКТУРА
</a:t>
                    </a:r>
                    <a:r>
                      <a:rPr lang="sr-Latn-RS" dirty="0" smtClean="0"/>
                      <a:t>7</a:t>
                    </a:r>
                    <a:r>
                      <a:rPr lang="ru-RU" dirty="0" smtClean="0"/>
                      <a:t>.</a:t>
                    </a:r>
                    <a:r>
                      <a:rPr lang="sr-Latn-RS" dirty="0" smtClean="0"/>
                      <a:t>06</a:t>
                    </a:r>
                    <a:r>
                      <a:rPr lang="ru-RU" dirty="0" smtClean="0"/>
                      <a:t>%</a:t>
                    </a:r>
                    <a:endParaRPr lang="ru-RU" dirty="0"/>
                  </a:p>
                </c:rich>
              </c:tx>
              <c:dLblPos val="bestFit"/>
              <c:showCatName val="1"/>
              <c:showPercent val="1"/>
            </c:dLbl>
            <c:dLbl>
              <c:idx val="7"/>
              <c:layout>
                <c:manualLayout>
                  <c:x val="-5.6872532463858975E-2"/>
                  <c:y val="0.19542602391675887"/>
                </c:manualLayout>
              </c:layout>
              <c:tx>
                <c:rich>
                  <a:bodyPr/>
                  <a:lstStyle/>
                  <a:p>
                    <a:r>
                      <a:rPr lang="ru-RU" dirty="0"/>
                      <a:t>Предшколско васпитање 
</a:t>
                    </a:r>
                    <a:r>
                      <a:rPr lang="sr-Latn-RS" dirty="0" smtClean="0"/>
                      <a:t>9</a:t>
                    </a:r>
                    <a:r>
                      <a:rPr lang="ru-RU" dirty="0" smtClean="0"/>
                      <a:t>,</a:t>
                    </a:r>
                    <a:r>
                      <a:rPr lang="sr-Latn-RS" dirty="0" smtClean="0"/>
                      <a:t>84</a:t>
                    </a:r>
                    <a:r>
                      <a:rPr lang="ru-RU" dirty="0" smtClean="0"/>
                      <a:t>%</a:t>
                    </a:r>
                    <a:endParaRPr lang="ru-RU" dirty="0"/>
                  </a:p>
                </c:rich>
              </c:tx>
              <c:dLblPos val="bestFit"/>
              <c:showCatName val="1"/>
              <c:showPercent val="1"/>
            </c:dLbl>
            <c:dLbl>
              <c:idx val="8"/>
              <c:layout>
                <c:manualLayout>
                  <c:x val="-0.19255222524977267"/>
                  <c:y val="0.12698412698412678"/>
                </c:manualLayout>
              </c:layout>
              <c:tx>
                <c:rich>
                  <a:bodyPr/>
                  <a:lstStyle/>
                  <a:p>
                    <a:r>
                      <a:rPr lang="ru-RU" dirty="0"/>
                      <a:t>Основно образовање 
</a:t>
                    </a:r>
                    <a:r>
                      <a:rPr lang="ru-RU" dirty="0" smtClean="0"/>
                      <a:t>5,</a:t>
                    </a:r>
                    <a:r>
                      <a:rPr lang="sr-Latn-RS" dirty="0" smtClean="0"/>
                      <a:t>44</a:t>
                    </a:r>
                    <a:r>
                      <a:rPr lang="ru-RU" dirty="0" smtClean="0"/>
                      <a:t>%</a:t>
                    </a:r>
                    <a:endParaRPr lang="ru-RU"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1B-5984-4F2A-A42B-3DE2BD54C65C}"/>
                </c:ext>
              </c:extLst>
            </c:dLbl>
            <c:dLbl>
              <c:idx val="9"/>
              <c:layout>
                <c:manualLayout>
                  <c:x val="-0.24245323083753997"/>
                  <c:y val="0.12169304269095368"/>
                </c:manualLayout>
              </c:layout>
              <c:tx>
                <c:rich>
                  <a:bodyPr/>
                  <a:lstStyle/>
                  <a:p>
                    <a:r>
                      <a:rPr lang="ru-RU" dirty="0"/>
                      <a:t>Средње образовање 
</a:t>
                    </a:r>
                    <a:r>
                      <a:rPr lang="ru-RU" dirty="0" smtClean="0"/>
                      <a:t>2.</a:t>
                    </a:r>
                    <a:r>
                      <a:rPr lang="sr-Latn-RS" dirty="0" smtClean="0"/>
                      <a:t>01</a:t>
                    </a:r>
                    <a:r>
                      <a:rPr lang="ru-RU" dirty="0" smtClean="0"/>
                      <a:t> </a:t>
                    </a:r>
                    <a:r>
                      <a:rPr lang="ru-RU" dirty="0" smtClean="0"/>
                      <a:t>%</a:t>
                    </a:r>
                    <a:endParaRPr lang="ru-RU" dirty="0"/>
                  </a:p>
                </c:rich>
              </c:tx>
              <c:dLblPos val="bestFit"/>
              <c:showCatName val="1"/>
              <c:showPercent val="1"/>
            </c:dLbl>
            <c:dLbl>
              <c:idx val="10"/>
              <c:layout>
                <c:manualLayout>
                  <c:x val="-0.24240983390589749"/>
                  <c:y val="4.5098039215686538E-2"/>
                </c:manualLayout>
              </c:layout>
              <c:tx>
                <c:rich>
                  <a:bodyPr/>
                  <a:lstStyle/>
                  <a:p>
                    <a:r>
                      <a:rPr lang="ru-RU" dirty="0"/>
                      <a:t>СОЦИЈАЛНА И ДЕЧИЈА ЗАШТИТА 
</a:t>
                    </a:r>
                    <a:r>
                      <a:rPr lang="sr-Latn-RS" dirty="0" smtClean="0"/>
                      <a:t>8</a:t>
                    </a:r>
                    <a:r>
                      <a:rPr lang="ru-RU" dirty="0" smtClean="0"/>
                      <a:t>.</a:t>
                    </a:r>
                    <a:r>
                      <a:rPr lang="sr-Latn-RS" dirty="0" smtClean="0"/>
                      <a:t>09</a:t>
                    </a:r>
                    <a:r>
                      <a:rPr lang="ru-RU" dirty="0" smtClean="0"/>
                      <a:t>%</a:t>
                    </a:r>
                    <a:endParaRPr lang="ru-RU"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12-5984-4F2A-A42B-3DE2BD54C65C}"/>
                </c:ext>
              </c:extLst>
            </c:dLbl>
            <c:dLbl>
              <c:idx val="11"/>
              <c:layout>
                <c:manualLayout>
                  <c:x val="-0.14198400875566244"/>
                  <c:y val="-6.5266018218310962E-2"/>
                </c:manualLayout>
              </c:layout>
              <c:tx>
                <c:rich>
                  <a:bodyPr/>
                  <a:lstStyle/>
                  <a:p>
                    <a:r>
                      <a:rPr lang="sr-Cyrl-RS" dirty="0"/>
                      <a:t>ЗДРАВСТВЕНА ЗАШТИТА
</a:t>
                    </a:r>
                    <a:r>
                      <a:rPr lang="sr-Latn-RS" dirty="0" smtClean="0"/>
                      <a:t>0</a:t>
                    </a:r>
                    <a:r>
                      <a:rPr lang="sr-Cyrl-RS" dirty="0" smtClean="0"/>
                      <a:t>.</a:t>
                    </a:r>
                    <a:r>
                      <a:rPr lang="sr-Latn-RS" dirty="0" smtClean="0"/>
                      <a:t>57</a:t>
                    </a:r>
                    <a:r>
                      <a:rPr lang="sr-Cyrl-RS" dirty="0" smtClean="0"/>
                      <a:t>%</a:t>
                    </a:r>
                    <a:endParaRPr lang="sr-Cyrl-RS"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19-5984-4F2A-A42B-3DE2BD54C65C}"/>
                </c:ext>
              </c:extLst>
            </c:dLbl>
            <c:dLbl>
              <c:idx val="12"/>
              <c:layout>
                <c:manualLayout>
                  <c:x val="-8.4652121187554566E-2"/>
                  <c:y val="-0.15732962791415767"/>
                </c:manualLayout>
              </c:layout>
              <c:tx>
                <c:rich>
                  <a:bodyPr/>
                  <a:lstStyle/>
                  <a:p>
                    <a:r>
                      <a:rPr lang="ru-RU" dirty="0"/>
                      <a:t>Развој културе и информисања
</a:t>
                    </a:r>
                    <a:r>
                      <a:rPr lang="sr-Latn-RS" dirty="0" smtClean="0"/>
                      <a:t>6</a:t>
                    </a:r>
                    <a:r>
                      <a:rPr lang="ru-RU" dirty="0" smtClean="0"/>
                      <a:t>.</a:t>
                    </a:r>
                    <a:r>
                      <a:rPr lang="sr-Latn-RS" dirty="0" smtClean="0"/>
                      <a:t>55</a:t>
                    </a:r>
                    <a:r>
                      <a:rPr lang="ru-RU" dirty="0" smtClean="0"/>
                      <a:t>%</a:t>
                    </a:r>
                    <a:endParaRPr lang="ru-RU" dirty="0"/>
                  </a:p>
                </c:rich>
              </c:tx>
              <c:dLblPos val="bestFit"/>
              <c:showCatName val="1"/>
              <c:showPercent val="1"/>
            </c:dLbl>
            <c:dLbl>
              <c:idx val="13"/>
              <c:layout>
                <c:manualLayout>
                  <c:x val="-0.100922408927259"/>
                  <c:y val="-0.22383433750174744"/>
                </c:manualLayout>
              </c:layout>
              <c:tx>
                <c:rich>
                  <a:bodyPr/>
                  <a:lstStyle/>
                  <a:p>
                    <a:r>
                      <a:rPr lang="ru-RU" dirty="0" smtClean="0"/>
                      <a:t>Развој </a:t>
                    </a:r>
                    <a:r>
                      <a:rPr lang="ru-RU" dirty="0"/>
                      <a:t>спорта и омладине
</a:t>
                    </a:r>
                    <a:r>
                      <a:rPr lang="sr-Latn-RS" dirty="0" smtClean="0"/>
                      <a:t>8</a:t>
                    </a:r>
                    <a:r>
                      <a:rPr lang="ru-RU" dirty="0" smtClean="0"/>
                      <a:t>.</a:t>
                    </a:r>
                    <a:r>
                      <a:rPr lang="sr-Latn-RS" dirty="0" smtClean="0"/>
                      <a:t>18</a:t>
                    </a:r>
                    <a:r>
                      <a:rPr lang="ru-RU" dirty="0" smtClean="0"/>
                      <a:t>%</a:t>
                    </a:r>
                    <a:endParaRPr lang="ru-RU"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17-5984-4F2A-A42B-3DE2BD54C65C}"/>
                </c:ext>
              </c:extLst>
            </c:dLbl>
            <c:dLbl>
              <c:idx val="14"/>
              <c:layout>
                <c:manualLayout>
                  <c:x val="-0.17500163830872492"/>
                  <c:y val="-0.15023333847974937"/>
                </c:manualLayout>
              </c:layout>
              <c:tx>
                <c:rich>
                  <a:bodyPr/>
                  <a:lstStyle/>
                  <a:p>
                    <a:r>
                      <a:rPr lang="ru-RU" dirty="0"/>
                      <a:t>ОПШТЕ УСЛУГЕ ЛОКАЛНЕ САМОУПРАВЕ
</a:t>
                    </a:r>
                    <a:r>
                      <a:rPr lang="ru-RU" dirty="0" smtClean="0"/>
                      <a:t>2</a:t>
                    </a:r>
                    <a:r>
                      <a:rPr lang="sr-Latn-RS" dirty="0" smtClean="0"/>
                      <a:t>2</a:t>
                    </a:r>
                    <a:r>
                      <a:rPr lang="ru-RU" dirty="0" smtClean="0"/>
                      <a:t>.</a:t>
                    </a:r>
                    <a:r>
                      <a:rPr lang="sr-Latn-RS" dirty="0" smtClean="0"/>
                      <a:t>45</a:t>
                    </a:r>
                    <a:r>
                      <a:rPr lang="ru-RU" dirty="0" smtClean="0"/>
                      <a:t>%</a:t>
                    </a:r>
                    <a:endParaRPr lang="ru-RU" dirty="0"/>
                  </a:p>
                </c:rich>
              </c:tx>
              <c:dLblPos val="bestFit"/>
              <c:showCatName val="1"/>
              <c:showPercent val="1"/>
            </c:dLbl>
            <c:dLbl>
              <c:idx val="15"/>
              <c:layout>
                <c:manualLayout>
                  <c:x val="-0.2036734597364519"/>
                  <c:y val="-0.21431691626781946"/>
                </c:manualLayout>
              </c:layout>
              <c:tx>
                <c:rich>
                  <a:bodyPr/>
                  <a:lstStyle/>
                  <a:p>
                    <a:r>
                      <a:rPr lang="ru-RU" dirty="0"/>
                      <a:t>ПОЛИТИЧКИ СИСТЕМ ЛОКАЛНЕ САМОУПРАВЕ
</a:t>
                    </a:r>
                    <a:r>
                      <a:rPr lang="ru-RU" dirty="0" smtClean="0"/>
                      <a:t>2.</a:t>
                    </a:r>
                    <a:r>
                      <a:rPr lang="sr-Latn-RS" dirty="0" smtClean="0"/>
                      <a:t>42</a:t>
                    </a:r>
                    <a:r>
                      <a:rPr lang="ru-RU" dirty="0" smtClean="0"/>
                      <a:t>%</a:t>
                    </a:r>
                    <a:endParaRPr lang="ru-RU"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15-5984-4F2A-A42B-3DE2BD54C65C}"/>
                </c:ext>
              </c:extLst>
            </c:dLbl>
            <c:dLbl>
              <c:idx val="16"/>
              <c:layout>
                <c:manualLayout>
                  <c:x val="-2.5545995939696732E-2"/>
                  <c:y val="-0.19793464052287657"/>
                </c:manualLayout>
              </c:layout>
              <c:tx>
                <c:rich>
                  <a:bodyPr/>
                  <a:lstStyle/>
                  <a:p>
                    <a:r>
                      <a:rPr lang="ru-RU" dirty="0"/>
                      <a:t>ЕНЕРГЕТСКА ЕФИКАСНОСТ И ОБНОВЉИВИ ИЗВОРИ ЕНЕРГИЈЕ
</a:t>
                    </a:r>
                    <a:r>
                      <a:rPr lang="ru-RU" dirty="0" smtClean="0"/>
                      <a:t>0,0</a:t>
                    </a:r>
                    <a:r>
                      <a:rPr lang="sr-Latn-RS" dirty="0" smtClean="0"/>
                      <a:t>8</a:t>
                    </a:r>
                    <a:r>
                      <a:rPr lang="ru-RU" dirty="0" smtClean="0"/>
                      <a:t>%</a:t>
                    </a:r>
                    <a:endParaRPr lang="ru-RU"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14-5984-4F2A-A42B-3DE2BD54C65C}"/>
                </c:ext>
              </c:extLst>
            </c:dLbl>
            <c:numFmt formatCode="0.0%" sourceLinked="0"/>
            <c:spPr>
              <a:solidFill>
                <a:sysClr val="window" lastClr="FFFFFF"/>
              </a:solidFill>
              <a:ln w="12700">
                <a:solidFill>
                  <a:sysClr val="windowText" lastClr="000000">
                    <a:lumMod val="65000"/>
                    <a:lumOff val="35000"/>
                  </a:sysClr>
                </a:solidFill>
              </a:ln>
              <a:effectLst/>
            </c:spPr>
            <c:txPr>
              <a:bodyPr rot="0" spcFirstLastPara="1" vertOverflow="clip" horzOverflow="clip" vert="horz" wrap="square" lIns="38100" tIns="19050" rIns="38100" bIns="19050" anchor="ctr" anchorCtr="1">
                <a:spAutoFit/>
              </a:bodyPr>
              <a:lstStyle/>
              <a:p>
                <a:pPr>
                  <a:defRPr sz="1100" b="1" i="0" u="none" strike="noStrike" kern="1200" baseline="0">
                    <a:solidFill>
                      <a:schemeClr val="dk1">
                        <a:lumMod val="65000"/>
                        <a:lumOff val="35000"/>
                      </a:schemeClr>
                    </a:solidFill>
                    <a:latin typeface="+mn-lt"/>
                    <a:ea typeface="+mn-ea"/>
                    <a:cs typeface="+mn-cs"/>
                  </a:defRPr>
                </a:pPr>
                <a:endParaRPr lang="en-US"/>
              </a:p>
            </c:txPr>
            <c:dLblPos val="outEnd"/>
            <c:showCatName val="1"/>
            <c:showPercent val="1"/>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Lst>
          </c:dLbls>
          <c:cat>
            <c:strRef>
              <c:f>Programi!$D$5:$D$21</c:f>
              <c:strCache>
                <c:ptCount val="17"/>
                <c:pt idx="0">
                  <c:v>СТАНОВАЊЕ, УРБАНИЗАМ И ПРОСТОРНО ПЛАНИРАЊЕ</c:v>
                </c:pt>
                <c:pt idx="1">
                  <c:v> КОМУНАЛНЕ ДЕЛАТНОСТИ </c:v>
                </c:pt>
                <c:pt idx="2">
                  <c:v>ЛОКАЛНИ ЕКОНОМСКИ РАЗВОЈ </c:v>
                </c:pt>
                <c:pt idx="3">
                  <c:v>РАЗВОЈ ТУРИЗМА</c:v>
                </c:pt>
                <c:pt idx="4">
                  <c:v>ПОЉОПРИВРЕДА И РУРАЛНИ РАЗВОЈ</c:v>
                </c:pt>
                <c:pt idx="5">
                  <c:v> ЗАШТИТА ЖИВОТНЕ СРЕДИНЕ</c:v>
                </c:pt>
                <c:pt idx="6">
                  <c:v>ОРГАНИЗАЦИЈА САОБРАЋАЈА И САОБРАЋАЈНА ИНФРАСТРУКТУРА</c:v>
                </c:pt>
                <c:pt idx="7">
                  <c:v>Предшколско васпитање и образовање</c:v>
                </c:pt>
                <c:pt idx="8">
                  <c:v>Основно образовање И ВАСПИТАЊЕ</c:v>
                </c:pt>
                <c:pt idx="9">
                  <c:v>Средње образовање И ВАСПИТАЊЕ</c:v>
                </c:pt>
                <c:pt idx="10">
                  <c:v>СОЦИЈАЛНА И ДЕЧИЈА ЗАШТИТА </c:v>
                </c:pt>
                <c:pt idx="11">
                  <c:v>ЗДРАВСТВЕНА ЗАШТИТА</c:v>
                </c:pt>
                <c:pt idx="12">
                  <c:v>Развој културе и информисања</c:v>
                </c:pt>
                <c:pt idx="13">
                  <c:v>Развој спорта и омладине</c:v>
                </c:pt>
                <c:pt idx="14">
                  <c:v>ОПШТЕ УСЛУГЕ ЛОКАЛНЕ САМОУПРАВЕ</c:v>
                </c:pt>
                <c:pt idx="15">
                  <c:v>ПОЛИТИЧКИ СИСТЕМ ЛОКАЛНЕ САМОУПРАВЕ</c:v>
                </c:pt>
                <c:pt idx="16">
                  <c:v>ЕНЕРГЕТСКА ЕФИКАСНОСТ И ОБНОВЉИВИ ИЗВОРИ ЕНЕРГИЈЕ</c:v>
                </c:pt>
              </c:strCache>
            </c:strRef>
          </c:cat>
          <c:val>
            <c:numRef>
              <c:f>Programi!$E$5:$E$21</c:f>
              <c:numCache>
                <c:formatCode>_-* #,##0.00\ _D_i_n_._-;\-* #,##0.00\ _D_i_n_._-;_-* "-"??\ _D_i_n_._-;_-@_-</c:formatCode>
                <c:ptCount val="17"/>
                <c:pt idx="0">
                  <c:v>9000000</c:v>
                </c:pt>
                <c:pt idx="1">
                  <c:v>378100000</c:v>
                </c:pt>
                <c:pt idx="2">
                  <c:v>22700000</c:v>
                </c:pt>
                <c:pt idx="3">
                  <c:v>36035000</c:v>
                </c:pt>
                <c:pt idx="4">
                  <c:v>105600000</c:v>
                </c:pt>
                <c:pt idx="5">
                  <c:v>177900000</c:v>
                </c:pt>
                <c:pt idx="6">
                  <c:v>121370000</c:v>
                </c:pt>
                <c:pt idx="7">
                  <c:v>186535510</c:v>
                </c:pt>
                <c:pt idx="8">
                  <c:v>142371445</c:v>
                </c:pt>
                <c:pt idx="9">
                  <c:v>66728631</c:v>
                </c:pt>
                <c:pt idx="10">
                  <c:v>161717082</c:v>
                </c:pt>
                <c:pt idx="11">
                  <c:v>30613251</c:v>
                </c:pt>
                <c:pt idx="12">
                  <c:v>174490000</c:v>
                </c:pt>
                <c:pt idx="13">
                  <c:v>152700000</c:v>
                </c:pt>
                <c:pt idx="14">
                  <c:v>620106071</c:v>
                </c:pt>
                <c:pt idx="15">
                  <c:v>69405000</c:v>
                </c:pt>
                <c:pt idx="16">
                  <c:v>0</c:v>
                </c:pt>
              </c:numCache>
            </c:numRef>
          </c:val>
          <c:extLst xmlns:c16r2="http://schemas.microsoft.com/office/drawing/2015/06/chart">
            <c:ext xmlns:c16="http://schemas.microsoft.com/office/drawing/2014/chart" uri="{C3380CC4-5D6E-409C-BE32-E72D297353CC}">
              <c16:uniqueId val="{00000010-5984-4F2A-A42B-3DE2BD54C65C}"/>
            </c:ext>
          </c:extLst>
        </c:ser>
      </c:pie3DChart>
      <c:spPr>
        <a:noFill/>
        <a:ln>
          <a:noFill/>
        </a:ln>
        <a:effectLst/>
      </c:spPr>
    </c:plotArea>
    <c:plotVisOnly val="1"/>
    <c:dispBlanksAs val="zero"/>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0F1112-1AD7-4AA4-9A3A-6A2F46283F61}" type="doc">
      <dgm:prSet loTypeId="urn:microsoft.com/office/officeart/2005/8/layout/radial4" loCatId="relationship" qsTypeId="urn:microsoft.com/office/officeart/2005/8/quickstyle/simple1" qsCatId="simple" csTypeId="urn:microsoft.com/office/officeart/2005/8/colors/accent5_2" csCatId="accent5" phldr="1"/>
      <dgm:spPr/>
      <dgm:t>
        <a:bodyPr/>
        <a:lstStyle/>
        <a:p>
          <a:endParaRPr lang="en-US"/>
        </a:p>
      </dgm:t>
    </dgm:pt>
    <dgm:pt modelId="{11DA16C6-8CAF-4FBB-83BD-0F15D2F74F48}">
      <dgm:prSet phldrT="[Text]">
        <dgm:style>
          <a:lnRef idx="1">
            <a:schemeClr val="accent5"/>
          </a:lnRef>
          <a:fillRef idx="3">
            <a:schemeClr val="accent5"/>
          </a:fillRef>
          <a:effectRef idx="2">
            <a:schemeClr val="accent5"/>
          </a:effectRef>
          <a:fontRef idx="minor">
            <a:schemeClr val="lt1"/>
          </a:fontRef>
        </dgm:style>
      </dgm:prSet>
      <dgm:spPr/>
      <dgm:t>
        <a:bodyPr/>
        <a:lstStyle/>
        <a:p>
          <a:r>
            <a:rPr lang="sr-Cyrl-RS" dirty="0"/>
            <a:t>Ко учествује у изради буџета</a:t>
          </a:r>
          <a:r>
            <a:rPr lang="en-US" dirty="0"/>
            <a:t>?</a:t>
          </a:r>
        </a:p>
      </dgm:t>
    </dgm:pt>
    <dgm:pt modelId="{A1BAD192-7F9E-4506-A9B5-420438854D09}" type="parTrans" cxnId="{1DC4AA6E-4FBB-45FD-B7E3-8ADF4F407287}">
      <dgm:prSet/>
      <dgm:spPr/>
      <dgm:t>
        <a:bodyPr/>
        <a:lstStyle/>
        <a:p>
          <a:endParaRPr lang="en-US"/>
        </a:p>
      </dgm:t>
    </dgm:pt>
    <dgm:pt modelId="{6696F078-C7FA-4086-9084-D1C94F161CC1}" type="sibTrans" cxnId="{1DC4AA6E-4FBB-45FD-B7E3-8ADF4F407287}">
      <dgm:prSet/>
      <dgm:spPr/>
      <dgm:t>
        <a:bodyPr/>
        <a:lstStyle/>
        <a:p>
          <a:endParaRPr lang="en-US"/>
        </a:p>
      </dgm:t>
    </dgm:pt>
    <dgm:pt modelId="{CA688DA4-D576-48DF-AF56-84A20CF08864}">
      <dgm:prSet phldrT="[Text]" custT="1">
        <dgm:style>
          <a:lnRef idx="1">
            <a:schemeClr val="accent5"/>
          </a:lnRef>
          <a:fillRef idx="3">
            <a:schemeClr val="accent5"/>
          </a:fillRef>
          <a:effectRef idx="2">
            <a:schemeClr val="accent5"/>
          </a:effectRef>
          <a:fontRef idx="minor">
            <a:schemeClr val="lt1"/>
          </a:fontRef>
        </dgm:style>
      </dgm:prSet>
      <dgm:spPr/>
      <dgm:t>
        <a:bodyPr/>
        <a:lstStyle/>
        <a:p>
          <a:pPr algn="ctr"/>
          <a:r>
            <a:rPr lang="sr-Cyrl-RS" sz="1400" dirty="0" smtClean="0"/>
            <a:t>Индиректни буџетски корисници</a:t>
          </a:r>
          <a:endParaRPr lang="sr-Cyrl-RS" sz="1400" dirty="0"/>
        </a:p>
        <a:p>
          <a:pPr algn="ctr"/>
          <a:endParaRPr lang="en-US" sz="800" dirty="0"/>
        </a:p>
      </dgm:t>
    </dgm:pt>
    <dgm:pt modelId="{227D0F75-A85E-48A0-923F-CAE2CEE8302B}" type="parTrans" cxnId="{B045261B-3FC5-4798-ACC5-A4EFA8749840}">
      <dgm:prSet/>
      <dgm:spPr/>
      <dgm:t>
        <a:bodyPr/>
        <a:lstStyle/>
        <a:p>
          <a:endParaRPr lang="en-US"/>
        </a:p>
      </dgm:t>
    </dgm:pt>
    <dgm:pt modelId="{6A5E5253-4F22-4BE9-A205-8C9003A8F134}" type="sibTrans" cxnId="{B045261B-3FC5-4798-ACC5-A4EFA8749840}">
      <dgm:prSet/>
      <dgm:spPr/>
      <dgm:t>
        <a:bodyPr/>
        <a:lstStyle/>
        <a:p>
          <a:endParaRPr lang="en-US"/>
        </a:p>
      </dgm:t>
    </dgm:pt>
    <dgm:pt modelId="{6310FD69-D567-4069-9125-5C89D7D0366C}">
      <dgm:prSet phldrT="[Text]" custT="1">
        <dgm:style>
          <a:lnRef idx="1">
            <a:schemeClr val="accent5"/>
          </a:lnRef>
          <a:fillRef idx="3">
            <a:schemeClr val="accent5"/>
          </a:fillRef>
          <a:effectRef idx="2">
            <a:schemeClr val="accent5"/>
          </a:effectRef>
          <a:fontRef idx="minor">
            <a:schemeClr val="lt1"/>
          </a:fontRef>
        </dgm:style>
      </dgm:prSet>
      <dgm:spPr/>
      <dgm:t>
        <a:bodyPr/>
        <a:lstStyle/>
        <a:p>
          <a:r>
            <a:rPr lang="sr-Cyrl-RS" sz="1400" dirty="0"/>
            <a:t>Градска </a:t>
          </a:r>
          <a:r>
            <a:rPr lang="sr-Cyrl-RS" sz="1400" dirty="0" smtClean="0"/>
            <a:t>власт и стручне службе</a:t>
          </a:r>
          <a:endParaRPr lang="en-US" sz="1400" dirty="0"/>
        </a:p>
      </dgm:t>
    </dgm:pt>
    <dgm:pt modelId="{2CF35C61-DF83-42FC-A7DB-6665A823676E}" type="parTrans" cxnId="{A0C3F366-7F65-470B-890E-C95A9950A25C}">
      <dgm:prSet/>
      <dgm:spPr/>
      <dgm:t>
        <a:bodyPr/>
        <a:lstStyle/>
        <a:p>
          <a:endParaRPr lang="en-US"/>
        </a:p>
      </dgm:t>
    </dgm:pt>
    <dgm:pt modelId="{8CF377A4-44DD-4AAC-839C-1C1D99FDCD61}" type="sibTrans" cxnId="{A0C3F366-7F65-470B-890E-C95A9950A25C}">
      <dgm:prSet/>
      <dgm:spPr/>
      <dgm:t>
        <a:bodyPr/>
        <a:lstStyle/>
        <a:p>
          <a:endParaRPr lang="en-US"/>
        </a:p>
      </dgm:t>
    </dgm:pt>
    <dgm:pt modelId="{430A538F-CF64-44DA-AB72-CDA9AD20CE83}">
      <dgm:prSet phldrT="[Text]" custT="1">
        <dgm:style>
          <a:lnRef idx="1">
            <a:schemeClr val="accent5"/>
          </a:lnRef>
          <a:fillRef idx="3">
            <a:schemeClr val="accent5"/>
          </a:fillRef>
          <a:effectRef idx="2">
            <a:schemeClr val="accent5"/>
          </a:effectRef>
          <a:fontRef idx="minor">
            <a:schemeClr val="lt1"/>
          </a:fontRef>
        </dgm:style>
      </dgm:prSet>
      <dgm:spPr/>
      <dgm:t>
        <a:bodyPr/>
        <a:lstStyle/>
        <a:p>
          <a:r>
            <a:rPr lang="sr-Cyrl-RS" sz="1400" dirty="0" smtClean="0"/>
            <a:t>Остали буџетски корисници </a:t>
          </a:r>
          <a:endParaRPr lang="en-US" sz="1400" dirty="0"/>
        </a:p>
      </dgm:t>
    </dgm:pt>
    <dgm:pt modelId="{89AB0748-28A5-4AA6-88C2-5A2F850CBA47}" type="parTrans" cxnId="{DB38EC61-5E8E-4B76-A3F5-E2EB5BDBDE46}">
      <dgm:prSet/>
      <dgm:spPr/>
      <dgm:t>
        <a:bodyPr/>
        <a:lstStyle/>
        <a:p>
          <a:endParaRPr lang="en-US"/>
        </a:p>
      </dgm:t>
    </dgm:pt>
    <dgm:pt modelId="{32EE2660-A159-4091-8FA4-7B355AC09DEC}" type="sibTrans" cxnId="{DB38EC61-5E8E-4B76-A3F5-E2EB5BDBDE46}">
      <dgm:prSet/>
      <dgm:spPr/>
      <dgm:t>
        <a:bodyPr/>
        <a:lstStyle/>
        <a:p>
          <a:endParaRPr lang="en-US"/>
        </a:p>
      </dgm:t>
    </dgm:pt>
    <dgm:pt modelId="{E45798DE-B585-4FA9-98B4-DF4CDD2B05E8}">
      <dgm:prSet phldrT="[Text]" custT="1">
        <dgm:style>
          <a:lnRef idx="1">
            <a:schemeClr val="accent5"/>
          </a:lnRef>
          <a:fillRef idx="3">
            <a:schemeClr val="accent5"/>
          </a:fillRef>
          <a:effectRef idx="2">
            <a:schemeClr val="accent5"/>
          </a:effectRef>
          <a:fontRef idx="minor">
            <a:schemeClr val="lt1"/>
          </a:fontRef>
        </dgm:style>
      </dgm:prSet>
      <dgm:spPr/>
      <dgm:t>
        <a:bodyPr/>
        <a:lstStyle/>
        <a:p>
          <a:r>
            <a:rPr lang="sr-Cyrl-RS" sz="1400" dirty="0" smtClean="0"/>
            <a:t>Грађани и невладине организације </a:t>
          </a:r>
          <a:endParaRPr lang="en-US" sz="1400" dirty="0"/>
        </a:p>
      </dgm:t>
    </dgm:pt>
    <dgm:pt modelId="{C861C673-5748-4D4B-B601-7AB8AA43D86E}" type="parTrans" cxnId="{49770071-AC47-453C-B96D-8878CED0E18F}">
      <dgm:prSet/>
      <dgm:spPr/>
      <dgm:t>
        <a:bodyPr/>
        <a:lstStyle/>
        <a:p>
          <a:endParaRPr lang="en-US"/>
        </a:p>
      </dgm:t>
    </dgm:pt>
    <dgm:pt modelId="{2C2469AF-1E2B-4452-AED5-F7C23C22D80B}" type="sibTrans" cxnId="{49770071-AC47-453C-B96D-8878CED0E18F}">
      <dgm:prSet/>
      <dgm:spPr/>
      <dgm:t>
        <a:bodyPr/>
        <a:lstStyle/>
        <a:p>
          <a:endParaRPr lang="en-US"/>
        </a:p>
      </dgm:t>
    </dgm:pt>
    <dgm:pt modelId="{93BA61E7-081F-4ED9-B60A-AB980AC9A010}" type="pres">
      <dgm:prSet presAssocID="{1B0F1112-1AD7-4AA4-9A3A-6A2F46283F61}" presName="cycle" presStyleCnt="0">
        <dgm:presLayoutVars>
          <dgm:chMax val="1"/>
          <dgm:dir/>
          <dgm:animLvl val="ctr"/>
          <dgm:resizeHandles val="exact"/>
        </dgm:presLayoutVars>
      </dgm:prSet>
      <dgm:spPr/>
      <dgm:t>
        <a:bodyPr/>
        <a:lstStyle/>
        <a:p>
          <a:endParaRPr lang="sr-Latn-RS"/>
        </a:p>
      </dgm:t>
    </dgm:pt>
    <dgm:pt modelId="{A38A603F-EC40-41E4-BA70-D5C5F8781BC3}" type="pres">
      <dgm:prSet presAssocID="{11DA16C6-8CAF-4FBB-83BD-0F15D2F74F48}" presName="centerShape" presStyleLbl="node0" presStyleIdx="0" presStyleCnt="1" custScaleX="130189" custScaleY="123585"/>
      <dgm:spPr/>
      <dgm:t>
        <a:bodyPr/>
        <a:lstStyle/>
        <a:p>
          <a:endParaRPr lang="sr-Latn-RS"/>
        </a:p>
      </dgm:t>
    </dgm:pt>
    <dgm:pt modelId="{FDD76D25-2A08-46FF-8C07-2877A0C9FB2D}" type="pres">
      <dgm:prSet presAssocID="{227D0F75-A85E-48A0-923F-CAE2CEE8302B}" presName="parTrans" presStyleLbl="bgSibTrans2D1" presStyleIdx="0" presStyleCnt="4"/>
      <dgm:spPr/>
      <dgm:t>
        <a:bodyPr/>
        <a:lstStyle/>
        <a:p>
          <a:endParaRPr lang="sr-Latn-RS"/>
        </a:p>
      </dgm:t>
    </dgm:pt>
    <dgm:pt modelId="{B8B915FF-FAD2-4327-A8E8-FB9B137542A2}" type="pres">
      <dgm:prSet presAssocID="{CA688DA4-D576-48DF-AF56-84A20CF08864}" presName="node" presStyleLbl="node1" presStyleIdx="0" presStyleCnt="4" custScaleX="75004" custScaleY="80306" custRadScaleRad="104883" custRadScaleInc="48801">
        <dgm:presLayoutVars>
          <dgm:bulletEnabled val="1"/>
        </dgm:presLayoutVars>
      </dgm:prSet>
      <dgm:spPr/>
      <dgm:t>
        <a:bodyPr/>
        <a:lstStyle/>
        <a:p>
          <a:endParaRPr lang="sr-Latn-RS"/>
        </a:p>
      </dgm:t>
    </dgm:pt>
    <dgm:pt modelId="{EA842F94-5DAB-40BA-A137-4DDCD4A7DE5B}" type="pres">
      <dgm:prSet presAssocID="{2CF35C61-DF83-42FC-A7DB-6665A823676E}" presName="parTrans" presStyleLbl="bgSibTrans2D1" presStyleIdx="1" presStyleCnt="4" custLinFactNeighborX="10386" custLinFactNeighborY="14049"/>
      <dgm:spPr/>
      <dgm:t>
        <a:bodyPr/>
        <a:lstStyle/>
        <a:p>
          <a:endParaRPr lang="sr-Latn-RS"/>
        </a:p>
      </dgm:t>
    </dgm:pt>
    <dgm:pt modelId="{A39EC9E4-4DCD-4C5C-B3E7-3180A7E676BC}" type="pres">
      <dgm:prSet presAssocID="{6310FD69-D567-4069-9125-5C89D7D0366C}" presName="node" presStyleLbl="node1" presStyleIdx="1" presStyleCnt="4" custAng="0" custScaleX="73716" custScaleY="89626" custRadScaleRad="91528" custRadScaleInc="59541">
        <dgm:presLayoutVars>
          <dgm:bulletEnabled val="1"/>
        </dgm:presLayoutVars>
      </dgm:prSet>
      <dgm:spPr/>
      <dgm:t>
        <a:bodyPr/>
        <a:lstStyle/>
        <a:p>
          <a:endParaRPr lang="sr-Latn-RS"/>
        </a:p>
      </dgm:t>
    </dgm:pt>
    <dgm:pt modelId="{FBD8A9BB-6C42-4425-B777-7048E4BC7509}" type="pres">
      <dgm:prSet presAssocID="{89AB0748-28A5-4AA6-88C2-5A2F850CBA47}" presName="parTrans" presStyleLbl="bgSibTrans2D1" presStyleIdx="2" presStyleCnt="4" custScaleX="106541" custLinFactNeighborX="2522" custLinFactNeighborY="11808"/>
      <dgm:spPr/>
      <dgm:t>
        <a:bodyPr/>
        <a:lstStyle/>
        <a:p>
          <a:endParaRPr lang="sr-Latn-RS"/>
        </a:p>
      </dgm:t>
    </dgm:pt>
    <dgm:pt modelId="{9BBD46BF-6C10-4C41-9833-659933681F6E}" type="pres">
      <dgm:prSet presAssocID="{430A538F-CF64-44DA-AB72-CDA9AD20CE83}" presName="node" presStyleLbl="node1" presStyleIdx="2" presStyleCnt="4" custScaleX="71508" custScaleY="102716" custRadScaleRad="111444" custRadScaleInc="47714">
        <dgm:presLayoutVars>
          <dgm:bulletEnabled val="1"/>
        </dgm:presLayoutVars>
      </dgm:prSet>
      <dgm:spPr/>
      <dgm:t>
        <a:bodyPr/>
        <a:lstStyle/>
        <a:p>
          <a:endParaRPr lang="sr-Latn-RS"/>
        </a:p>
      </dgm:t>
    </dgm:pt>
    <dgm:pt modelId="{284CB80C-4A81-4C68-A0A3-0C7778EF5784}" type="pres">
      <dgm:prSet presAssocID="{C861C673-5748-4D4B-B601-7AB8AA43D86E}" presName="parTrans" presStyleLbl="bgSibTrans2D1" presStyleIdx="3" presStyleCnt="4"/>
      <dgm:spPr/>
      <dgm:t>
        <a:bodyPr/>
        <a:lstStyle/>
        <a:p>
          <a:endParaRPr lang="sr-Latn-RS"/>
        </a:p>
      </dgm:t>
    </dgm:pt>
    <dgm:pt modelId="{8EC7C03A-703D-4B14-80CF-03DA2C962947}" type="pres">
      <dgm:prSet presAssocID="{E45798DE-B585-4FA9-98B4-DF4CDD2B05E8}" presName="node" presStyleLbl="node1" presStyleIdx="3" presStyleCnt="4" custScaleX="83972" custScaleY="83132" custRadScaleRad="83845" custRadScaleInc="42049">
        <dgm:presLayoutVars>
          <dgm:bulletEnabled val="1"/>
        </dgm:presLayoutVars>
      </dgm:prSet>
      <dgm:spPr/>
      <dgm:t>
        <a:bodyPr/>
        <a:lstStyle/>
        <a:p>
          <a:endParaRPr lang="sr-Latn-RS"/>
        </a:p>
      </dgm:t>
    </dgm:pt>
  </dgm:ptLst>
  <dgm:cxnLst>
    <dgm:cxn modelId="{8643985C-D8A3-4449-9001-00469396A97B}" type="presOf" srcId="{227D0F75-A85E-48A0-923F-CAE2CEE8302B}" destId="{FDD76D25-2A08-46FF-8C07-2877A0C9FB2D}" srcOrd="0" destOrd="0" presId="urn:microsoft.com/office/officeart/2005/8/layout/radial4"/>
    <dgm:cxn modelId="{E7E39EE9-1A35-4846-AA7B-A19C21AD61E0}" type="presOf" srcId="{E45798DE-B585-4FA9-98B4-DF4CDD2B05E8}" destId="{8EC7C03A-703D-4B14-80CF-03DA2C962947}" srcOrd="0" destOrd="0" presId="urn:microsoft.com/office/officeart/2005/8/layout/radial4"/>
    <dgm:cxn modelId="{D86641DA-B168-4B1D-9172-D93E7A0AC848}" type="presOf" srcId="{430A538F-CF64-44DA-AB72-CDA9AD20CE83}" destId="{9BBD46BF-6C10-4C41-9833-659933681F6E}" srcOrd="0" destOrd="0" presId="urn:microsoft.com/office/officeart/2005/8/layout/radial4"/>
    <dgm:cxn modelId="{579C4699-B5C2-481A-A1EF-6E92DA4549D5}" type="presOf" srcId="{1B0F1112-1AD7-4AA4-9A3A-6A2F46283F61}" destId="{93BA61E7-081F-4ED9-B60A-AB980AC9A010}" srcOrd="0" destOrd="0" presId="urn:microsoft.com/office/officeart/2005/8/layout/radial4"/>
    <dgm:cxn modelId="{728DFCBA-559F-4E74-96AE-7A05CF9DEF65}" type="presOf" srcId="{C861C673-5748-4D4B-B601-7AB8AA43D86E}" destId="{284CB80C-4A81-4C68-A0A3-0C7778EF5784}" srcOrd="0" destOrd="0" presId="urn:microsoft.com/office/officeart/2005/8/layout/radial4"/>
    <dgm:cxn modelId="{6D2B245D-6BAB-40D3-BABC-C69195B4BB82}" type="presOf" srcId="{89AB0748-28A5-4AA6-88C2-5A2F850CBA47}" destId="{FBD8A9BB-6C42-4425-B777-7048E4BC7509}" srcOrd="0" destOrd="0" presId="urn:microsoft.com/office/officeart/2005/8/layout/radial4"/>
    <dgm:cxn modelId="{49770071-AC47-453C-B96D-8878CED0E18F}" srcId="{11DA16C6-8CAF-4FBB-83BD-0F15D2F74F48}" destId="{E45798DE-B585-4FA9-98B4-DF4CDD2B05E8}" srcOrd="3" destOrd="0" parTransId="{C861C673-5748-4D4B-B601-7AB8AA43D86E}" sibTransId="{2C2469AF-1E2B-4452-AED5-F7C23C22D80B}"/>
    <dgm:cxn modelId="{1DC4AA6E-4FBB-45FD-B7E3-8ADF4F407287}" srcId="{1B0F1112-1AD7-4AA4-9A3A-6A2F46283F61}" destId="{11DA16C6-8CAF-4FBB-83BD-0F15D2F74F48}" srcOrd="0" destOrd="0" parTransId="{A1BAD192-7F9E-4506-A9B5-420438854D09}" sibTransId="{6696F078-C7FA-4086-9084-D1C94F161CC1}"/>
    <dgm:cxn modelId="{A0C3F366-7F65-470B-890E-C95A9950A25C}" srcId="{11DA16C6-8CAF-4FBB-83BD-0F15D2F74F48}" destId="{6310FD69-D567-4069-9125-5C89D7D0366C}" srcOrd="1" destOrd="0" parTransId="{2CF35C61-DF83-42FC-A7DB-6665A823676E}" sibTransId="{8CF377A4-44DD-4AAC-839C-1C1D99FDCD61}"/>
    <dgm:cxn modelId="{C1B487BB-B4E0-4E5B-BCEC-686F78885C55}" type="presOf" srcId="{2CF35C61-DF83-42FC-A7DB-6665A823676E}" destId="{EA842F94-5DAB-40BA-A137-4DDCD4A7DE5B}" srcOrd="0" destOrd="0" presId="urn:microsoft.com/office/officeart/2005/8/layout/radial4"/>
    <dgm:cxn modelId="{B045261B-3FC5-4798-ACC5-A4EFA8749840}" srcId="{11DA16C6-8CAF-4FBB-83BD-0F15D2F74F48}" destId="{CA688DA4-D576-48DF-AF56-84A20CF08864}" srcOrd="0" destOrd="0" parTransId="{227D0F75-A85E-48A0-923F-CAE2CEE8302B}" sibTransId="{6A5E5253-4F22-4BE9-A205-8C9003A8F134}"/>
    <dgm:cxn modelId="{1F3FAFE1-5A8F-4B62-8B74-450DC5A9EB72}" type="presOf" srcId="{CA688DA4-D576-48DF-AF56-84A20CF08864}" destId="{B8B915FF-FAD2-4327-A8E8-FB9B137542A2}" srcOrd="0" destOrd="0" presId="urn:microsoft.com/office/officeart/2005/8/layout/radial4"/>
    <dgm:cxn modelId="{F865B612-28FA-4099-B6A6-4B9C14CACDC9}" type="presOf" srcId="{6310FD69-D567-4069-9125-5C89D7D0366C}" destId="{A39EC9E4-4DCD-4C5C-B3E7-3180A7E676BC}" srcOrd="0" destOrd="0" presId="urn:microsoft.com/office/officeart/2005/8/layout/radial4"/>
    <dgm:cxn modelId="{DB38EC61-5E8E-4B76-A3F5-E2EB5BDBDE46}" srcId="{11DA16C6-8CAF-4FBB-83BD-0F15D2F74F48}" destId="{430A538F-CF64-44DA-AB72-CDA9AD20CE83}" srcOrd="2" destOrd="0" parTransId="{89AB0748-28A5-4AA6-88C2-5A2F850CBA47}" sibTransId="{32EE2660-A159-4091-8FA4-7B355AC09DEC}"/>
    <dgm:cxn modelId="{CF694987-70DA-453C-8573-6135D716C888}" type="presOf" srcId="{11DA16C6-8CAF-4FBB-83BD-0F15D2F74F48}" destId="{A38A603F-EC40-41E4-BA70-D5C5F8781BC3}" srcOrd="0" destOrd="0" presId="urn:microsoft.com/office/officeart/2005/8/layout/radial4"/>
    <dgm:cxn modelId="{2F94E740-0BFA-4DF0-8C09-A6437C66ED56}" type="presParOf" srcId="{93BA61E7-081F-4ED9-B60A-AB980AC9A010}" destId="{A38A603F-EC40-41E4-BA70-D5C5F8781BC3}" srcOrd="0" destOrd="0" presId="urn:microsoft.com/office/officeart/2005/8/layout/radial4"/>
    <dgm:cxn modelId="{FEFA30BD-725B-4BB4-A474-E4B567B2494C}" type="presParOf" srcId="{93BA61E7-081F-4ED9-B60A-AB980AC9A010}" destId="{FDD76D25-2A08-46FF-8C07-2877A0C9FB2D}" srcOrd="1" destOrd="0" presId="urn:microsoft.com/office/officeart/2005/8/layout/radial4"/>
    <dgm:cxn modelId="{D652E03D-2CAE-4948-A4FF-1238EA26F20E}" type="presParOf" srcId="{93BA61E7-081F-4ED9-B60A-AB980AC9A010}" destId="{B8B915FF-FAD2-4327-A8E8-FB9B137542A2}" srcOrd="2" destOrd="0" presId="urn:microsoft.com/office/officeart/2005/8/layout/radial4"/>
    <dgm:cxn modelId="{032B96EF-4AB3-4A3D-A7A7-B0B48707FB8C}" type="presParOf" srcId="{93BA61E7-081F-4ED9-B60A-AB980AC9A010}" destId="{EA842F94-5DAB-40BA-A137-4DDCD4A7DE5B}" srcOrd="3" destOrd="0" presId="urn:microsoft.com/office/officeart/2005/8/layout/radial4"/>
    <dgm:cxn modelId="{FFA81FFD-63BC-4046-8E78-B766D4D121E2}" type="presParOf" srcId="{93BA61E7-081F-4ED9-B60A-AB980AC9A010}" destId="{A39EC9E4-4DCD-4C5C-B3E7-3180A7E676BC}" srcOrd="4" destOrd="0" presId="urn:microsoft.com/office/officeart/2005/8/layout/radial4"/>
    <dgm:cxn modelId="{AE653475-0967-4F3F-9161-FF9494EB8FBF}" type="presParOf" srcId="{93BA61E7-081F-4ED9-B60A-AB980AC9A010}" destId="{FBD8A9BB-6C42-4425-B777-7048E4BC7509}" srcOrd="5" destOrd="0" presId="urn:microsoft.com/office/officeart/2005/8/layout/radial4"/>
    <dgm:cxn modelId="{221B8DA4-3ADC-48BD-B853-56C898B1F80A}" type="presParOf" srcId="{93BA61E7-081F-4ED9-B60A-AB980AC9A010}" destId="{9BBD46BF-6C10-4C41-9833-659933681F6E}" srcOrd="6" destOrd="0" presId="urn:microsoft.com/office/officeart/2005/8/layout/radial4"/>
    <dgm:cxn modelId="{21E8B4B7-F908-49AB-BDD3-8B495A71A8CD}" type="presParOf" srcId="{93BA61E7-081F-4ED9-B60A-AB980AC9A010}" destId="{284CB80C-4A81-4C68-A0A3-0C7778EF5784}" srcOrd="7" destOrd="0" presId="urn:microsoft.com/office/officeart/2005/8/layout/radial4"/>
    <dgm:cxn modelId="{24C67001-6E94-4AD5-ABF2-838ABE7B59B8}" type="presParOf" srcId="{93BA61E7-081F-4ED9-B60A-AB980AC9A010}" destId="{8EC7C03A-703D-4B14-80CF-03DA2C962947}" srcOrd="8" destOrd="0" presId="urn:microsoft.com/office/officeart/2005/8/layout/radial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E2CB039-CC31-48A4-8156-6B36281AE8EC}" type="doc">
      <dgm:prSet loTypeId="urn:microsoft.com/office/officeart/2008/layout/HorizontalMultiLevelHierarchy" loCatId="hierarchy" qsTypeId="urn:microsoft.com/office/officeart/2005/8/quickstyle/simple3" qsCatId="simple" csTypeId="urn:microsoft.com/office/officeart/2005/8/colors/accent1_2" csCatId="accent1" phldr="1"/>
      <dgm:spPr/>
      <dgm:t>
        <a:bodyPr/>
        <a:lstStyle/>
        <a:p>
          <a:endParaRPr lang="en-US"/>
        </a:p>
      </dgm:t>
    </dgm:pt>
    <dgm:pt modelId="{00360BBF-6709-42DA-A6DE-B8193ABE792F}">
      <dgm:prSet phldrT="[Text]" custT="1"/>
      <dgm:spPr/>
      <dgm:t>
        <a:bodyPr vert="vert"/>
        <a:lstStyle/>
        <a:p>
          <a:r>
            <a:rPr lang="sr-Cyrl-RS" sz="3000" dirty="0"/>
            <a:t>На основу чега се доноси буџет</a:t>
          </a:r>
          <a:r>
            <a:rPr lang="en-US" sz="3000" dirty="0"/>
            <a:t>? </a:t>
          </a:r>
        </a:p>
      </dgm:t>
    </dgm:pt>
    <dgm:pt modelId="{F529A454-219A-454C-B138-14C3B361B39F}" type="parTrans" cxnId="{CFDBCFE1-4797-458E-A0CF-256D1699DCBD}">
      <dgm:prSet/>
      <dgm:spPr/>
      <dgm:t>
        <a:bodyPr/>
        <a:lstStyle/>
        <a:p>
          <a:endParaRPr lang="en-US"/>
        </a:p>
      </dgm:t>
    </dgm:pt>
    <dgm:pt modelId="{B5AC9C0B-1D20-4957-A866-89ED18231A73}" type="sibTrans" cxnId="{CFDBCFE1-4797-458E-A0CF-256D1699DCBD}">
      <dgm:prSet/>
      <dgm:spPr/>
      <dgm:t>
        <a:bodyPr/>
        <a:lstStyle/>
        <a:p>
          <a:endParaRPr lang="en-US"/>
        </a:p>
      </dgm:t>
    </dgm:pt>
    <dgm:pt modelId="{0150A799-C83B-499D-BB9F-10C758CEFD9B}">
      <dgm:prSet phldrT="[Text]" custT="1"/>
      <dgm:spPr/>
      <dgm:t>
        <a:bodyPr anchor="t"/>
        <a:lstStyle/>
        <a:p>
          <a:pPr algn="l"/>
          <a:r>
            <a:rPr lang="sr-Cyrl-RS" sz="1400" dirty="0"/>
            <a:t>Закони и прописи:</a:t>
          </a:r>
        </a:p>
        <a:p>
          <a:pPr algn="l"/>
          <a:r>
            <a:rPr lang="sr-Cyrl-RS" sz="1400" dirty="0"/>
            <a:t>Закон о финансирању локалне самоуправе,</a:t>
          </a:r>
          <a:endParaRPr lang="sr-Latn-RS" sz="1400" dirty="0"/>
        </a:p>
        <a:p>
          <a:pPr algn="l"/>
          <a:r>
            <a:rPr lang="sr-Cyrl-RS" sz="1400" dirty="0"/>
            <a:t>Закон о буџетском систему,</a:t>
          </a:r>
          <a:endParaRPr lang="sr-Latn-RS" sz="1400" dirty="0"/>
        </a:p>
        <a:p>
          <a:pPr algn="l"/>
          <a:r>
            <a:rPr lang="sr-Cyrl-RS" sz="1400" dirty="0"/>
            <a:t>Закон о локалној самоуправи, </a:t>
          </a:r>
          <a:endParaRPr lang="sr-Latn-RS" sz="1400" dirty="0"/>
        </a:p>
        <a:p>
          <a:pPr algn="l"/>
          <a:r>
            <a:rPr lang="sr-Cyrl-RS" sz="1400" dirty="0"/>
            <a:t>Упутство Министарства финансија за припрему одлуке о буџету за </a:t>
          </a:r>
          <a:r>
            <a:rPr lang="sr-Cyrl-RS" sz="1400" dirty="0" smtClean="0"/>
            <a:t>20</a:t>
          </a:r>
          <a:r>
            <a:rPr lang="en-US" sz="1400" dirty="0" smtClean="0"/>
            <a:t>2</a:t>
          </a:r>
          <a:r>
            <a:rPr lang="sr-Latn-RS" sz="1400" dirty="0" smtClean="0"/>
            <a:t>2</a:t>
          </a:r>
          <a:r>
            <a:rPr lang="sr-Cyrl-RS" sz="1400" dirty="0" smtClean="0"/>
            <a:t>. </a:t>
          </a:r>
          <a:r>
            <a:rPr lang="sr-Cyrl-RS" sz="1400" dirty="0"/>
            <a:t>годину и др.</a:t>
          </a:r>
        </a:p>
      </dgm:t>
    </dgm:pt>
    <dgm:pt modelId="{F2167233-387A-4C2A-92FA-201B800AF2E5}" type="parTrans" cxnId="{2258ECB3-705E-4310-8AB9-ADAE767310BF}">
      <dgm:prSet/>
      <dgm:spPr/>
      <dgm:t>
        <a:bodyPr/>
        <a:lstStyle/>
        <a:p>
          <a:endParaRPr lang="en-US"/>
        </a:p>
      </dgm:t>
    </dgm:pt>
    <dgm:pt modelId="{C4F81D71-55D6-477B-91FF-B7E8CDA27FA4}" type="sibTrans" cxnId="{2258ECB3-705E-4310-8AB9-ADAE767310BF}">
      <dgm:prSet/>
      <dgm:spPr/>
      <dgm:t>
        <a:bodyPr/>
        <a:lstStyle/>
        <a:p>
          <a:endParaRPr lang="en-US"/>
        </a:p>
      </dgm:t>
    </dgm:pt>
    <dgm:pt modelId="{DA59984A-EA45-43D5-8622-7135015E39DC}">
      <dgm:prSet phldrT="[Text]" custT="1"/>
      <dgm:spPr/>
      <dgm:t>
        <a:bodyPr/>
        <a:lstStyle/>
        <a:p>
          <a:pPr algn="l"/>
          <a:r>
            <a:rPr lang="sr-Cyrl-RS" sz="1400" dirty="0"/>
            <a:t>Стратешки документи:</a:t>
          </a:r>
        </a:p>
        <a:p>
          <a:pPr algn="l"/>
          <a:r>
            <a:rPr lang="sr-Cyrl-RS" sz="1400" dirty="0"/>
            <a:t>Стратегија развоја</a:t>
          </a:r>
          <a:endParaRPr lang="sr-Latn-RS" sz="1400" dirty="0">
            <a:solidFill>
              <a:srgbClr val="FF0000"/>
            </a:solidFill>
          </a:endParaRPr>
        </a:p>
        <a:p>
          <a:pPr algn="l"/>
          <a:r>
            <a:rPr lang="sr-Cyrl-RS" sz="1400" dirty="0"/>
            <a:t>Акциони планови за поједине области</a:t>
          </a:r>
          <a:endParaRPr lang="en-US" sz="1400" dirty="0"/>
        </a:p>
      </dgm:t>
    </dgm:pt>
    <dgm:pt modelId="{346E9DC4-0947-473F-AED9-9AECED92978F}" type="parTrans" cxnId="{5CB019DC-D02B-4F72-8799-DCEC8949294E}">
      <dgm:prSet/>
      <dgm:spPr/>
      <dgm:t>
        <a:bodyPr/>
        <a:lstStyle/>
        <a:p>
          <a:endParaRPr lang="en-US"/>
        </a:p>
      </dgm:t>
    </dgm:pt>
    <dgm:pt modelId="{518CC24E-4035-4B8A-A82C-EA8D78A041FF}" type="sibTrans" cxnId="{5CB019DC-D02B-4F72-8799-DCEC8949294E}">
      <dgm:prSet/>
      <dgm:spPr/>
      <dgm:t>
        <a:bodyPr/>
        <a:lstStyle/>
        <a:p>
          <a:endParaRPr lang="en-US"/>
        </a:p>
      </dgm:t>
    </dgm:pt>
    <dgm:pt modelId="{12F72430-90C8-46E7-9363-A8933111BAFD}">
      <dgm:prSet phldrT="[Text]" custT="1"/>
      <dgm:spPr/>
      <dgm:t>
        <a:bodyPr/>
        <a:lstStyle/>
        <a:p>
          <a:pPr algn="l"/>
          <a:r>
            <a:rPr lang="sr-Cyrl-RS" sz="1400" dirty="0"/>
            <a:t>Потребе буџетских корисника</a:t>
          </a:r>
          <a:endParaRPr lang="en-US" sz="1400" dirty="0"/>
        </a:p>
      </dgm:t>
    </dgm:pt>
    <dgm:pt modelId="{9324F21A-CF22-404B-991C-F0FAD04F1E1A}" type="parTrans" cxnId="{4EE02A3D-8F83-4292-A026-1515ED03FF36}">
      <dgm:prSet/>
      <dgm:spPr/>
      <dgm:t>
        <a:bodyPr/>
        <a:lstStyle/>
        <a:p>
          <a:endParaRPr lang="en-US"/>
        </a:p>
      </dgm:t>
    </dgm:pt>
    <dgm:pt modelId="{DF00040C-AB67-4D43-B520-7E02E511DCB9}" type="sibTrans" cxnId="{4EE02A3D-8F83-4292-A026-1515ED03FF36}">
      <dgm:prSet/>
      <dgm:spPr/>
      <dgm:t>
        <a:bodyPr/>
        <a:lstStyle/>
        <a:p>
          <a:endParaRPr lang="en-US"/>
        </a:p>
      </dgm:t>
    </dgm:pt>
    <dgm:pt modelId="{CACC7C31-0A19-4B77-8109-9AAB9EC25D20}">
      <dgm:prSet phldrT="[Text]" custT="1"/>
      <dgm:spPr/>
      <dgm:t>
        <a:bodyPr/>
        <a:lstStyle/>
        <a:p>
          <a:pPr algn="l"/>
          <a:r>
            <a:rPr lang="sr-Cyrl-RS" sz="1400" dirty="0"/>
            <a:t>Започети пројекти из ранијих година</a:t>
          </a:r>
          <a:endParaRPr lang="en-US" sz="1400" dirty="0"/>
        </a:p>
      </dgm:t>
    </dgm:pt>
    <dgm:pt modelId="{F68F9F1A-A0AC-4627-BB76-A21CB9C16ACA}" type="parTrans" cxnId="{C3F3E9EA-BE7C-42FA-A974-B6909D195A40}">
      <dgm:prSet/>
      <dgm:spPr/>
      <dgm:t>
        <a:bodyPr/>
        <a:lstStyle/>
        <a:p>
          <a:endParaRPr lang="en-US"/>
        </a:p>
      </dgm:t>
    </dgm:pt>
    <dgm:pt modelId="{D22C3584-0D16-4A12-B343-F9C335256014}" type="sibTrans" cxnId="{C3F3E9EA-BE7C-42FA-A974-B6909D195A40}">
      <dgm:prSet/>
      <dgm:spPr/>
      <dgm:t>
        <a:bodyPr/>
        <a:lstStyle/>
        <a:p>
          <a:endParaRPr lang="en-US"/>
        </a:p>
      </dgm:t>
    </dgm:pt>
    <dgm:pt modelId="{24C9F698-7D4E-4709-8117-FB7CF1BB6ECA}">
      <dgm:prSet phldrT="[Text]" custT="1"/>
      <dgm:spPr/>
      <dgm:t>
        <a:bodyPr/>
        <a:lstStyle/>
        <a:p>
          <a:pPr algn="l"/>
          <a:r>
            <a:rPr lang="sr-Cyrl-RS" sz="1400" dirty="0"/>
            <a:t>Остварење прошлогодишњег буџета</a:t>
          </a:r>
          <a:endParaRPr lang="en-US" sz="1400" dirty="0"/>
        </a:p>
      </dgm:t>
    </dgm:pt>
    <dgm:pt modelId="{B764CED6-B38C-4590-855F-1F4460EB1A27}" type="parTrans" cxnId="{04C92B63-107A-49B7-9300-E9098DE5DF6A}">
      <dgm:prSet/>
      <dgm:spPr/>
      <dgm:t>
        <a:bodyPr/>
        <a:lstStyle/>
        <a:p>
          <a:endParaRPr lang="en-US"/>
        </a:p>
      </dgm:t>
    </dgm:pt>
    <dgm:pt modelId="{F823D820-3815-46B0-8D53-E3C09C351FFB}" type="sibTrans" cxnId="{04C92B63-107A-49B7-9300-E9098DE5DF6A}">
      <dgm:prSet/>
      <dgm:spPr/>
      <dgm:t>
        <a:bodyPr/>
        <a:lstStyle/>
        <a:p>
          <a:endParaRPr lang="en-US"/>
        </a:p>
      </dgm:t>
    </dgm:pt>
    <dgm:pt modelId="{25DAE38A-FD8C-46C3-B34D-A50FB369E7DF}" type="pres">
      <dgm:prSet presAssocID="{0E2CB039-CC31-48A4-8156-6B36281AE8EC}" presName="Name0" presStyleCnt="0">
        <dgm:presLayoutVars>
          <dgm:chPref val="1"/>
          <dgm:dir/>
          <dgm:animOne val="branch"/>
          <dgm:animLvl val="lvl"/>
          <dgm:resizeHandles val="exact"/>
        </dgm:presLayoutVars>
      </dgm:prSet>
      <dgm:spPr/>
      <dgm:t>
        <a:bodyPr/>
        <a:lstStyle/>
        <a:p>
          <a:endParaRPr lang="sr-Latn-RS"/>
        </a:p>
      </dgm:t>
    </dgm:pt>
    <dgm:pt modelId="{CB26C9DD-3124-450D-81B6-4B010B30C520}" type="pres">
      <dgm:prSet presAssocID="{00360BBF-6709-42DA-A6DE-B8193ABE792F}" presName="root1" presStyleCnt="0"/>
      <dgm:spPr/>
    </dgm:pt>
    <dgm:pt modelId="{D1C52863-34A6-4E04-9740-6E0567681A8F}" type="pres">
      <dgm:prSet presAssocID="{00360BBF-6709-42DA-A6DE-B8193ABE792F}" presName="LevelOneTextNode" presStyleLbl="node0" presStyleIdx="0" presStyleCnt="1" custScaleX="183914" custScaleY="90176">
        <dgm:presLayoutVars>
          <dgm:chPref val="3"/>
        </dgm:presLayoutVars>
      </dgm:prSet>
      <dgm:spPr/>
      <dgm:t>
        <a:bodyPr/>
        <a:lstStyle/>
        <a:p>
          <a:endParaRPr lang="sr-Latn-RS"/>
        </a:p>
      </dgm:t>
    </dgm:pt>
    <dgm:pt modelId="{CFBE3A7D-7CD3-413D-AA64-9100FA79E8D0}" type="pres">
      <dgm:prSet presAssocID="{00360BBF-6709-42DA-A6DE-B8193ABE792F}" presName="level2hierChild" presStyleCnt="0"/>
      <dgm:spPr/>
    </dgm:pt>
    <dgm:pt modelId="{25CF5DCC-0AE9-4D09-ABC1-8BE4D97FDFCB}" type="pres">
      <dgm:prSet presAssocID="{F2167233-387A-4C2A-92FA-201B800AF2E5}" presName="conn2-1" presStyleLbl="parChTrans1D2" presStyleIdx="0" presStyleCnt="5"/>
      <dgm:spPr/>
      <dgm:t>
        <a:bodyPr/>
        <a:lstStyle/>
        <a:p>
          <a:endParaRPr lang="sr-Latn-RS"/>
        </a:p>
      </dgm:t>
    </dgm:pt>
    <dgm:pt modelId="{61AA8207-A6A4-4905-9FD1-93C90724B340}" type="pres">
      <dgm:prSet presAssocID="{F2167233-387A-4C2A-92FA-201B800AF2E5}" presName="connTx" presStyleLbl="parChTrans1D2" presStyleIdx="0" presStyleCnt="5"/>
      <dgm:spPr/>
      <dgm:t>
        <a:bodyPr/>
        <a:lstStyle/>
        <a:p>
          <a:endParaRPr lang="sr-Latn-RS"/>
        </a:p>
      </dgm:t>
    </dgm:pt>
    <dgm:pt modelId="{E4E2AF43-D45C-43E2-8E5A-8B4F8328AA50}" type="pres">
      <dgm:prSet presAssocID="{0150A799-C83B-499D-BB9F-10C758CEFD9B}" presName="root2" presStyleCnt="0"/>
      <dgm:spPr/>
    </dgm:pt>
    <dgm:pt modelId="{AD67EDBF-32B4-495C-A262-4812FBE80932}" type="pres">
      <dgm:prSet presAssocID="{0150A799-C83B-499D-BB9F-10C758CEFD9B}" presName="LevelTwoTextNode" presStyleLbl="node2" presStyleIdx="0" presStyleCnt="5" custScaleX="189790" custScaleY="230123" custLinFactNeighborX="924" custLinFactNeighborY="6005">
        <dgm:presLayoutVars>
          <dgm:chPref val="3"/>
        </dgm:presLayoutVars>
      </dgm:prSet>
      <dgm:spPr/>
      <dgm:t>
        <a:bodyPr/>
        <a:lstStyle/>
        <a:p>
          <a:endParaRPr lang="sr-Latn-RS"/>
        </a:p>
      </dgm:t>
    </dgm:pt>
    <dgm:pt modelId="{BD88E36A-E711-4840-AED6-01651340FCD0}" type="pres">
      <dgm:prSet presAssocID="{0150A799-C83B-499D-BB9F-10C758CEFD9B}" presName="level3hierChild" presStyleCnt="0"/>
      <dgm:spPr/>
    </dgm:pt>
    <dgm:pt modelId="{F1903401-CDA9-4777-A04C-F19A89F110A0}" type="pres">
      <dgm:prSet presAssocID="{346E9DC4-0947-473F-AED9-9AECED92978F}" presName="conn2-1" presStyleLbl="parChTrans1D2" presStyleIdx="1" presStyleCnt="5"/>
      <dgm:spPr/>
      <dgm:t>
        <a:bodyPr/>
        <a:lstStyle/>
        <a:p>
          <a:endParaRPr lang="sr-Latn-RS"/>
        </a:p>
      </dgm:t>
    </dgm:pt>
    <dgm:pt modelId="{D23E054D-0742-441B-9D09-9EB576968A6E}" type="pres">
      <dgm:prSet presAssocID="{346E9DC4-0947-473F-AED9-9AECED92978F}" presName="connTx" presStyleLbl="parChTrans1D2" presStyleIdx="1" presStyleCnt="5"/>
      <dgm:spPr/>
      <dgm:t>
        <a:bodyPr/>
        <a:lstStyle/>
        <a:p>
          <a:endParaRPr lang="sr-Latn-RS"/>
        </a:p>
      </dgm:t>
    </dgm:pt>
    <dgm:pt modelId="{145ADC9F-A830-493F-9981-28A949B5D57E}" type="pres">
      <dgm:prSet presAssocID="{DA59984A-EA45-43D5-8622-7135015E39DC}" presName="root2" presStyleCnt="0"/>
      <dgm:spPr/>
    </dgm:pt>
    <dgm:pt modelId="{A288E7CD-845A-4B30-8D9E-0FCFF4059FF8}" type="pres">
      <dgm:prSet presAssocID="{DA59984A-EA45-43D5-8622-7135015E39DC}" presName="LevelTwoTextNode" presStyleLbl="node2" presStyleIdx="1" presStyleCnt="5" custScaleX="188329" custScaleY="95383">
        <dgm:presLayoutVars>
          <dgm:chPref val="3"/>
        </dgm:presLayoutVars>
      </dgm:prSet>
      <dgm:spPr/>
      <dgm:t>
        <a:bodyPr/>
        <a:lstStyle/>
        <a:p>
          <a:endParaRPr lang="sr-Latn-RS"/>
        </a:p>
      </dgm:t>
    </dgm:pt>
    <dgm:pt modelId="{8AF56EA1-EF0C-41F7-A64B-4E0DC746E609}" type="pres">
      <dgm:prSet presAssocID="{DA59984A-EA45-43D5-8622-7135015E39DC}" presName="level3hierChild" presStyleCnt="0"/>
      <dgm:spPr/>
    </dgm:pt>
    <dgm:pt modelId="{531482B3-13DA-4E77-8EF9-7A508768A321}" type="pres">
      <dgm:prSet presAssocID="{9324F21A-CF22-404B-991C-F0FAD04F1E1A}" presName="conn2-1" presStyleLbl="parChTrans1D2" presStyleIdx="2" presStyleCnt="5"/>
      <dgm:spPr/>
      <dgm:t>
        <a:bodyPr/>
        <a:lstStyle/>
        <a:p>
          <a:endParaRPr lang="sr-Latn-RS"/>
        </a:p>
      </dgm:t>
    </dgm:pt>
    <dgm:pt modelId="{92BF821D-14E3-40BB-B3C5-212A94A9CA22}" type="pres">
      <dgm:prSet presAssocID="{9324F21A-CF22-404B-991C-F0FAD04F1E1A}" presName="connTx" presStyleLbl="parChTrans1D2" presStyleIdx="2" presStyleCnt="5"/>
      <dgm:spPr/>
      <dgm:t>
        <a:bodyPr/>
        <a:lstStyle/>
        <a:p>
          <a:endParaRPr lang="sr-Latn-RS"/>
        </a:p>
      </dgm:t>
    </dgm:pt>
    <dgm:pt modelId="{CB322892-7746-46FA-9A5A-A13AAAB16AEB}" type="pres">
      <dgm:prSet presAssocID="{12F72430-90C8-46E7-9363-A8933111BAFD}" presName="root2" presStyleCnt="0"/>
      <dgm:spPr/>
    </dgm:pt>
    <dgm:pt modelId="{573F9BF2-AC82-43FC-A361-118085DB3D65}" type="pres">
      <dgm:prSet presAssocID="{12F72430-90C8-46E7-9363-A8933111BAFD}" presName="LevelTwoTextNode" presStyleLbl="node2" presStyleIdx="2" presStyleCnt="5" custScaleX="188642" custScaleY="48152">
        <dgm:presLayoutVars>
          <dgm:chPref val="3"/>
        </dgm:presLayoutVars>
      </dgm:prSet>
      <dgm:spPr/>
      <dgm:t>
        <a:bodyPr/>
        <a:lstStyle/>
        <a:p>
          <a:endParaRPr lang="sr-Latn-RS"/>
        </a:p>
      </dgm:t>
    </dgm:pt>
    <dgm:pt modelId="{83F1B72F-BD92-4E4B-8B73-2DBC7440818F}" type="pres">
      <dgm:prSet presAssocID="{12F72430-90C8-46E7-9363-A8933111BAFD}" presName="level3hierChild" presStyleCnt="0"/>
      <dgm:spPr/>
    </dgm:pt>
    <dgm:pt modelId="{EE8B77DA-77C5-46AD-80A2-BD307CFE9F0A}" type="pres">
      <dgm:prSet presAssocID="{F68F9F1A-A0AC-4627-BB76-A21CB9C16ACA}" presName="conn2-1" presStyleLbl="parChTrans1D2" presStyleIdx="3" presStyleCnt="5"/>
      <dgm:spPr/>
      <dgm:t>
        <a:bodyPr/>
        <a:lstStyle/>
        <a:p>
          <a:endParaRPr lang="sr-Latn-RS"/>
        </a:p>
      </dgm:t>
    </dgm:pt>
    <dgm:pt modelId="{7E8E6685-0078-4B86-BC52-3A0FBAF76686}" type="pres">
      <dgm:prSet presAssocID="{F68F9F1A-A0AC-4627-BB76-A21CB9C16ACA}" presName="connTx" presStyleLbl="parChTrans1D2" presStyleIdx="3" presStyleCnt="5"/>
      <dgm:spPr/>
      <dgm:t>
        <a:bodyPr/>
        <a:lstStyle/>
        <a:p>
          <a:endParaRPr lang="sr-Latn-RS"/>
        </a:p>
      </dgm:t>
    </dgm:pt>
    <dgm:pt modelId="{4C9B0C12-D40F-4085-B321-C72DDFDB9D14}" type="pres">
      <dgm:prSet presAssocID="{CACC7C31-0A19-4B77-8109-9AAB9EC25D20}" presName="root2" presStyleCnt="0"/>
      <dgm:spPr/>
    </dgm:pt>
    <dgm:pt modelId="{B2DE3A8A-BA09-499F-9C72-0630724E4538}" type="pres">
      <dgm:prSet presAssocID="{CACC7C31-0A19-4B77-8109-9AAB9EC25D20}" presName="LevelTwoTextNode" presStyleLbl="node2" presStyleIdx="3" presStyleCnt="5" custScaleX="188676" custScaleY="48056">
        <dgm:presLayoutVars>
          <dgm:chPref val="3"/>
        </dgm:presLayoutVars>
      </dgm:prSet>
      <dgm:spPr/>
      <dgm:t>
        <a:bodyPr/>
        <a:lstStyle/>
        <a:p>
          <a:endParaRPr lang="sr-Latn-RS"/>
        </a:p>
      </dgm:t>
    </dgm:pt>
    <dgm:pt modelId="{225055FE-8B42-4143-ADD3-8E6B554691DD}" type="pres">
      <dgm:prSet presAssocID="{CACC7C31-0A19-4B77-8109-9AAB9EC25D20}" presName="level3hierChild" presStyleCnt="0"/>
      <dgm:spPr/>
    </dgm:pt>
    <dgm:pt modelId="{69201674-1235-4FA7-9CBC-B675F6713E38}" type="pres">
      <dgm:prSet presAssocID="{B764CED6-B38C-4590-855F-1F4460EB1A27}" presName="conn2-1" presStyleLbl="parChTrans1D2" presStyleIdx="4" presStyleCnt="5"/>
      <dgm:spPr/>
      <dgm:t>
        <a:bodyPr/>
        <a:lstStyle/>
        <a:p>
          <a:endParaRPr lang="sr-Latn-RS"/>
        </a:p>
      </dgm:t>
    </dgm:pt>
    <dgm:pt modelId="{EE9BE54A-48D2-43A6-AD4C-394C0EDDA292}" type="pres">
      <dgm:prSet presAssocID="{B764CED6-B38C-4590-855F-1F4460EB1A27}" presName="connTx" presStyleLbl="parChTrans1D2" presStyleIdx="4" presStyleCnt="5"/>
      <dgm:spPr/>
      <dgm:t>
        <a:bodyPr/>
        <a:lstStyle/>
        <a:p>
          <a:endParaRPr lang="sr-Latn-RS"/>
        </a:p>
      </dgm:t>
    </dgm:pt>
    <dgm:pt modelId="{991F253B-0E4F-40EA-A604-E0113D6B712C}" type="pres">
      <dgm:prSet presAssocID="{24C9F698-7D4E-4709-8117-FB7CF1BB6ECA}" presName="root2" presStyleCnt="0"/>
      <dgm:spPr/>
    </dgm:pt>
    <dgm:pt modelId="{94F14A6F-3CD0-4A17-88D3-6F4D0EB2D4E6}" type="pres">
      <dgm:prSet presAssocID="{24C9F698-7D4E-4709-8117-FB7CF1BB6ECA}" presName="LevelTwoTextNode" presStyleLbl="node2" presStyleIdx="4" presStyleCnt="5" custScaleX="189623" custScaleY="49763">
        <dgm:presLayoutVars>
          <dgm:chPref val="3"/>
        </dgm:presLayoutVars>
      </dgm:prSet>
      <dgm:spPr/>
      <dgm:t>
        <a:bodyPr/>
        <a:lstStyle/>
        <a:p>
          <a:endParaRPr lang="sr-Latn-RS"/>
        </a:p>
      </dgm:t>
    </dgm:pt>
    <dgm:pt modelId="{29A4DBB5-5792-469E-B23C-2F896481FC4D}" type="pres">
      <dgm:prSet presAssocID="{24C9F698-7D4E-4709-8117-FB7CF1BB6ECA}" presName="level3hierChild" presStyleCnt="0"/>
      <dgm:spPr/>
    </dgm:pt>
  </dgm:ptLst>
  <dgm:cxnLst>
    <dgm:cxn modelId="{5CB019DC-D02B-4F72-8799-DCEC8949294E}" srcId="{00360BBF-6709-42DA-A6DE-B8193ABE792F}" destId="{DA59984A-EA45-43D5-8622-7135015E39DC}" srcOrd="1" destOrd="0" parTransId="{346E9DC4-0947-473F-AED9-9AECED92978F}" sibTransId="{518CC24E-4035-4B8A-A82C-EA8D78A041FF}"/>
    <dgm:cxn modelId="{576C8ACB-F866-4817-A9DB-50D6A32736E8}" type="presOf" srcId="{F68F9F1A-A0AC-4627-BB76-A21CB9C16ACA}" destId="{7E8E6685-0078-4B86-BC52-3A0FBAF76686}" srcOrd="1" destOrd="0" presId="urn:microsoft.com/office/officeart/2008/layout/HorizontalMultiLevelHierarchy"/>
    <dgm:cxn modelId="{C3F3E9EA-BE7C-42FA-A974-B6909D195A40}" srcId="{00360BBF-6709-42DA-A6DE-B8193ABE792F}" destId="{CACC7C31-0A19-4B77-8109-9AAB9EC25D20}" srcOrd="3" destOrd="0" parTransId="{F68F9F1A-A0AC-4627-BB76-A21CB9C16ACA}" sibTransId="{D22C3584-0D16-4A12-B343-F9C335256014}"/>
    <dgm:cxn modelId="{40388A68-B94C-4A35-8C64-05C5C0A60913}" type="presOf" srcId="{F2167233-387A-4C2A-92FA-201B800AF2E5}" destId="{61AA8207-A6A4-4905-9FD1-93C90724B340}" srcOrd="1" destOrd="0" presId="urn:microsoft.com/office/officeart/2008/layout/HorizontalMultiLevelHierarchy"/>
    <dgm:cxn modelId="{01BF0D4B-39BD-418F-9FD8-FA1BCFA1191B}" type="presOf" srcId="{0150A799-C83B-499D-BB9F-10C758CEFD9B}" destId="{AD67EDBF-32B4-495C-A262-4812FBE80932}" srcOrd="0" destOrd="0" presId="urn:microsoft.com/office/officeart/2008/layout/HorizontalMultiLevelHierarchy"/>
    <dgm:cxn modelId="{4EE02A3D-8F83-4292-A026-1515ED03FF36}" srcId="{00360BBF-6709-42DA-A6DE-B8193ABE792F}" destId="{12F72430-90C8-46E7-9363-A8933111BAFD}" srcOrd="2" destOrd="0" parTransId="{9324F21A-CF22-404B-991C-F0FAD04F1E1A}" sibTransId="{DF00040C-AB67-4D43-B520-7E02E511DCB9}"/>
    <dgm:cxn modelId="{34283C31-8592-4422-A1A3-73AB4C9D03AC}" type="presOf" srcId="{346E9DC4-0947-473F-AED9-9AECED92978F}" destId="{F1903401-CDA9-4777-A04C-F19A89F110A0}" srcOrd="0" destOrd="0" presId="urn:microsoft.com/office/officeart/2008/layout/HorizontalMultiLevelHierarchy"/>
    <dgm:cxn modelId="{E2BD27D4-DAC4-4519-8D15-C28EE4B2AB17}" type="presOf" srcId="{CACC7C31-0A19-4B77-8109-9AAB9EC25D20}" destId="{B2DE3A8A-BA09-499F-9C72-0630724E4538}" srcOrd="0" destOrd="0" presId="urn:microsoft.com/office/officeart/2008/layout/HorizontalMultiLevelHierarchy"/>
    <dgm:cxn modelId="{5F3E36FB-962E-4D75-AA46-DDFDEC90684F}" type="presOf" srcId="{9324F21A-CF22-404B-991C-F0FAD04F1E1A}" destId="{531482B3-13DA-4E77-8EF9-7A508768A321}" srcOrd="0" destOrd="0" presId="urn:microsoft.com/office/officeart/2008/layout/HorizontalMultiLevelHierarchy"/>
    <dgm:cxn modelId="{9435DEE7-B833-45BD-8BAB-C370E3ADA3A3}" type="presOf" srcId="{F2167233-387A-4C2A-92FA-201B800AF2E5}" destId="{25CF5DCC-0AE9-4D09-ABC1-8BE4D97FDFCB}" srcOrd="0" destOrd="0" presId="urn:microsoft.com/office/officeart/2008/layout/HorizontalMultiLevelHierarchy"/>
    <dgm:cxn modelId="{04C92B63-107A-49B7-9300-E9098DE5DF6A}" srcId="{00360BBF-6709-42DA-A6DE-B8193ABE792F}" destId="{24C9F698-7D4E-4709-8117-FB7CF1BB6ECA}" srcOrd="4" destOrd="0" parTransId="{B764CED6-B38C-4590-855F-1F4460EB1A27}" sibTransId="{F823D820-3815-46B0-8D53-E3C09C351FFB}"/>
    <dgm:cxn modelId="{296FDAD7-32B9-4AA6-AB43-27535B1CEDA1}" type="presOf" srcId="{B764CED6-B38C-4590-855F-1F4460EB1A27}" destId="{EE9BE54A-48D2-43A6-AD4C-394C0EDDA292}" srcOrd="1" destOrd="0" presId="urn:microsoft.com/office/officeart/2008/layout/HorizontalMultiLevelHierarchy"/>
    <dgm:cxn modelId="{54DF95BD-B55C-478B-B176-94F45C467DEA}" type="presOf" srcId="{24C9F698-7D4E-4709-8117-FB7CF1BB6ECA}" destId="{94F14A6F-3CD0-4A17-88D3-6F4D0EB2D4E6}" srcOrd="0" destOrd="0" presId="urn:microsoft.com/office/officeart/2008/layout/HorizontalMultiLevelHierarchy"/>
    <dgm:cxn modelId="{200F0BB4-194A-4F9E-8035-F09C349D5691}" type="presOf" srcId="{346E9DC4-0947-473F-AED9-9AECED92978F}" destId="{D23E054D-0742-441B-9D09-9EB576968A6E}" srcOrd="1" destOrd="0" presId="urn:microsoft.com/office/officeart/2008/layout/HorizontalMultiLevelHierarchy"/>
    <dgm:cxn modelId="{2C85DAA3-D0FC-43CA-9B0A-F73BC8EBF88D}" type="presOf" srcId="{9324F21A-CF22-404B-991C-F0FAD04F1E1A}" destId="{92BF821D-14E3-40BB-B3C5-212A94A9CA22}" srcOrd="1" destOrd="0" presId="urn:microsoft.com/office/officeart/2008/layout/HorizontalMultiLevelHierarchy"/>
    <dgm:cxn modelId="{95AB8CFE-8FB4-44AD-859A-6210B1783C5C}" type="presOf" srcId="{0E2CB039-CC31-48A4-8156-6B36281AE8EC}" destId="{25DAE38A-FD8C-46C3-B34D-A50FB369E7DF}" srcOrd="0" destOrd="0" presId="urn:microsoft.com/office/officeart/2008/layout/HorizontalMultiLevelHierarchy"/>
    <dgm:cxn modelId="{D638D777-8D10-48F2-B9D8-6C3134F26FF3}" type="presOf" srcId="{00360BBF-6709-42DA-A6DE-B8193ABE792F}" destId="{D1C52863-34A6-4E04-9740-6E0567681A8F}" srcOrd="0" destOrd="0" presId="urn:microsoft.com/office/officeart/2008/layout/HorizontalMultiLevelHierarchy"/>
    <dgm:cxn modelId="{CFDBCFE1-4797-458E-A0CF-256D1699DCBD}" srcId="{0E2CB039-CC31-48A4-8156-6B36281AE8EC}" destId="{00360BBF-6709-42DA-A6DE-B8193ABE792F}" srcOrd="0" destOrd="0" parTransId="{F529A454-219A-454C-B138-14C3B361B39F}" sibTransId="{B5AC9C0B-1D20-4957-A866-89ED18231A73}"/>
    <dgm:cxn modelId="{EBEF4ADE-627A-4970-BBED-45B55431C879}" type="presOf" srcId="{F68F9F1A-A0AC-4627-BB76-A21CB9C16ACA}" destId="{EE8B77DA-77C5-46AD-80A2-BD307CFE9F0A}" srcOrd="0" destOrd="0" presId="urn:microsoft.com/office/officeart/2008/layout/HorizontalMultiLevelHierarchy"/>
    <dgm:cxn modelId="{FB5A4DD2-91D2-40A1-813C-E41EC57616AE}" type="presOf" srcId="{B764CED6-B38C-4590-855F-1F4460EB1A27}" destId="{69201674-1235-4FA7-9CBC-B675F6713E38}" srcOrd="0" destOrd="0" presId="urn:microsoft.com/office/officeart/2008/layout/HorizontalMultiLevelHierarchy"/>
    <dgm:cxn modelId="{E5279A4E-EE6C-4FFB-B246-5E27296AFE3A}" type="presOf" srcId="{12F72430-90C8-46E7-9363-A8933111BAFD}" destId="{573F9BF2-AC82-43FC-A361-118085DB3D65}" srcOrd="0" destOrd="0" presId="urn:microsoft.com/office/officeart/2008/layout/HorizontalMultiLevelHierarchy"/>
    <dgm:cxn modelId="{2258ECB3-705E-4310-8AB9-ADAE767310BF}" srcId="{00360BBF-6709-42DA-A6DE-B8193ABE792F}" destId="{0150A799-C83B-499D-BB9F-10C758CEFD9B}" srcOrd="0" destOrd="0" parTransId="{F2167233-387A-4C2A-92FA-201B800AF2E5}" sibTransId="{C4F81D71-55D6-477B-91FF-B7E8CDA27FA4}"/>
    <dgm:cxn modelId="{C39D5786-DF54-4F2D-BB08-544A5A89AC42}" type="presOf" srcId="{DA59984A-EA45-43D5-8622-7135015E39DC}" destId="{A288E7CD-845A-4B30-8D9E-0FCFF4059FF8}" srcOrd="0" destOrd="0" presId="urn:microsoft.com/office/officeart/2008/layout/HorizontalMultiLevelHierarchy"/>
    <dgm:cxn modelId="{F43F3809-C85D-45B0-8B1F-A48A2240F7FD}" type="presParOf" srcId="{25DAE38A-FD8C-46C3-B34D-A50FB369E7DF}" destId="{CB26C9DD-3124-450D-81B6-4B010B30C520}" srcOrd="0" destOrd="0" presId="urn:microsoft.com/office/officeart/2008/layout/HorizontalMultiLevelHierarchy"/>
    <dgm:cxn modelId="{2944E46B-0331-4BCB-A798-32B203C58265}" type="presParOf" srcId="{CB26C9DD-3124-450D-81B6-4B010B30C520}" destId="{D1C52863-34A6-4E04-9740-6E0567681A8F}" srcOrd="0" destOrd="0" presId="urn:microsoft.com/office/officeart/2008/layout/HorizontalMultiLevelHierarchy"/>
    <dgm:cxn modelId="{F2729F2A-A943-4A2C-87AA-9EA209FBF982}" type="presParOf" srcId="{CB26C9DD-3124-450D-81B6-4B010B30C520}" destId="{CFBE3A7D-7CD3-413D-AA64-9100FA79E8D0}" srcOrd="1" destOrd="0" presId="urn:microsoft.com/office/officeart/2008/layout/HorizontalMultiLevelHierarchy"/>
    <dgm:cxn modelId="{BEF379DB-5DFA-4386-AFDB-5F4C6BAEF77C}" type="presParOf" srcId="{CFBE3A7D-7CD3-413D-AA64-9100FA79E8D0}" destId="{25CF5DCC-0AE9-4D09-ABC1-8BE4D97FDFCB}" srcOrd="0" destOrd="0" presId="urn:microsoft.com/office/officeart/2008/layout/HorizontalMultiLevelHierarchy"/>
    <dgm:cxn modelId="{6B6EE897-CB21-494F-A275-3F65B2330CD8}" type="presParOf" srcId="{25CF5DCC-0AE9-4D09-ABC1-8BE4D97FDFCB}" destId="{61AA8207-A6A4-4905-9FD1-93C90724B340}" srcOrd="0" destOrd="0" presId="urn:microsoft.com/office/officeart/2008/layout/HorizontalMultiLevelHierarchy"/>
    <dgm:cxn modelId="{71C16420-94D0-4C4D-8826-0C65D893AC5A}" type="presParOf" srcId="{CFBE3A7D-7CD3-413D-AA64-9100FA79E8D0}" destId="{E4E2AF43-D45C-43E2-8E5A-8B4F8328AA50}" srcOrd="1" destOrd="0" presId="urn:microsoft.com/office/officeart/2008/layout/HorizontalMultiLevelHierarchy"/>
    <dgm:cxn modelId="{BF712BFE-C950-41CA-87C5-31BDD02EDEE5}" type="presParOf" srcId="{E4E2AF43-D45C-43E2-8E5A-8B4F8328AA50}" destId="{AD67EDBF-32B4-495C-A262-4812FBE80932}" srcOrd="0" destOrd="0" presId="urn:microsoft.com/office/officeart/2008/layout/HorizontalMultiLevelHierarchy"/>
    <dgm:cxn modelId="{7147CEBD-6915-4195-841E-7CD7DE6F33E4}" type="presParOf" srcId="{E4E2AF43-D45C-43E2-8E5A-8B4F8328AA50}" destId="{BD88E36A-E711-4840-AED6-01651340FCD0}" srcOrd="1" destOrd="0" presId="urn:microsoft.com/office/officeart/2008/layout/HorizontalMultiLevelHierarchy"/>
    <dgm:cxn modelId="{0A8A22A4-4EDA-4689-B0A9-1198A9E56F06}" type="presParOf" srcId="{CFBE3A7D-7CD3-413D-AA64-9100FA79E8D0}" destId="{F1903401-CDA9-4777-A04C-F19A89F110A0}" srcOrd="2" destOrd="0" presId="urn:microsoft.com/office/officeart/2008/layout/HorizontalMultiLevelHierarchy"/>
    <dgm:cxn modelId="{933306AF-1DFB-4BB3-9D7E-EFC678BAAB07}" type="presParOf" srcId="{F1903401-CDA9-4777-A04C-F19A89F110A0}" destId="{D23E054D-0742-441B-9D09-9EB576968A6E}" srcOrd="0" destOrd="0" presId="urn:microsoft.com/office/officeart/2008/layout/HorizontalMultiLevelHierarchy"/>
    <dgm:cxn modelId="{5944B083-DBD5-40A0-A7C2-97EE7928F409}" type="presParOf" srcId="{CFBE3A7D-7CD3-413D-AA64-9100FA79E8D0}" destId="{145ADC9F-A830-493F-9981-28A949B5D57E}" srcOrd="3" destOrd="0" presId="urn:microsoft.com/office/officeart/2008/layout/HorizontalMultiLevelHierarchy"/>
    <dgm:cxn modelId="{0CA230BB-4CD5-404C-BE9F-5BC1C225C2EE}" type="presParOf" srcId="{145ADC9F-A830-493F-9981-28A949B5D57E}" destId="{A288E7CD-845A-4B30-8D9E-0FCFF4059FF8}" srcOrd="0" destOrd="0" presId="urn:microsoft.com/office/officeart/2008/layout/HorizontalMultiLevelHierarchy"/>
    <dgm:cxn modelId="{3E6A55AD-4F8D-47D7-9596-9A9228B677C8}" type="presParOf" srcId="{145ADC9F-A830-493F-9981-28A949B5D57E}" destId="{8AF56EA1-EF0C-41F7-A64B-4E0DC746E609}" srcOrd="1" destOrd="0" presId="urn:microsoft.com/office/officeart/2008/layout/HorizontalMultiLevelHierarchy"/>
    <dgm:cxn modelId="{09BC75D1-9083-4561-85C8-75AF4AA86828}" type="presParOf" srcId="{CFBE3A7D-7CD3-413D-AA64-9100FA79E8D0}" destId="{531482B3-13DA-4E77-8EF9-7A508768A321}" srcOrd="4" destOrd="0" presId="urn:microsoft.com/office/officeart/2008/layout/HorizontalMultiLevelHierarchy"/>
    <dgm:cxn modelId="{4EAC49D4-BDB5-4EB2-8578-C2E070F88431}" type="presParOf" srcId="{531482B3-13DA-4E77-8EF9-7A508768A321}" destId="{92BF821D-14E3-40BB-B3C5-212A94A9CA22}" srcOrd="0" destOrd="0" presId="urn:microsoft.com/office/officeart/2008/layout/HorizontalMultiLevelHierarchy"/>
    <dgm:cxn modelId="{D8757985-95D4-41F4-9DDE-14544475857D}" type="presParOf" srcId="{CFBE3A7D-7CD3-413D-AA64-9100FA79E8D0}" destId="{CB322892-7746-46FA-9A5A-A13AAAB16AEB}" srcOrd="5" destOrd="0" presId="urn:microsoft.com/office/officeart/2008/layout/HorizontalMultiLevelHierarchy"/>
    <dgm:cxn modelId="{73C89E73-4139-434D-87AD-ADAD0C59E908}" type="presParOf" srcId="{CB322892-7746-46FA-9A5A-A13AAAB16AEB}" destId="{573F9BF2-AC82-43FC-A361-118085DB3D65}" srcOrd="0" destOrd="0" presId="urn:microsoft.com/office/officeart/2008/layout/HorizontalMultiLevelHierarchy"/>
    <dgm:cxn modelId="{88F62846-FA46-46DD-9A34-88ED39FBC415}" type="presParOf" srcId="{CB322892-7746-46FA-9A5A-A13AAAB16AEB}" destId="{83F1B72F-BD92-4E4B-8B73-2DBC7440818F}" srcOrd="1" destOrd="0" presId="urn:microsoft.com/office/officeart/2008/layout/HorizontalMultiLevelHierarchy"/>
    <dgm:cxn modelId="{8F20CA88-25B3-4493-842E-3AFF0C66C0F8}" type="presParOf" srcId="{CFBE3A7D-7CD3-413D-AA64-9100FA79E8D0}" destId="{EE8B77DA-77C5-46AD-80A2-BD307CFE9F0A}" srcOrd="6" destOrd="0" presId="urn:microsoft.com/office/officeart/2008/layout/HorizontalMultiLevelHierarchy"/>
    <dgm:cxn modelId="{46BD5FA2-135F-4D9F-8AF7-F80EFFC323A9}" type="presParOf" srcId="{EE8B77DA-77C5-46AD-80A2-BD307CFE9F0A}" destId="{7E8E6685-0078-4B86-BC52-3A0FBAF76686}" srcOrd="0" destOrd="0" presId="urn:microsoft.com/office/officeart/2008/layout/HorizontalMultiLevelHierarchy"/>
    <dgm:cxn modelId="{46BBF2DE-5F5D-431F-8623-48417D871D57}" type="presParOf" srcId="{CFBE3A7D-7CD3-413D-AA64-9100FA79E8D0}" destId="{4C9B0C12-D40F-4085-B321-C72DDFDB9D14}" srcOrd="7" destOrd="0" presId="urn:microsoft.com/office/officeart/2008/layout/HorizontalMultiLevelHierarchy"/>
    <dgm:cxn modelId="{7CBD2BF3-D51D-4346-927D-53D4E821F69D}" type="presParOf" srcId="{4C9B0C12-D40F-4085-B321-C72DDFDB9D14}" destId="{B2DE3A8A-BA09-499F-9C72-0630724E4538}" srcOrd="0" destOrd="0" presId="urn:microsoft.com/office/officeart/2008/layout/HorizontalMultiLevelHierarchy"/>
    <dgm:cxn modelId="{39EEF601-0469-429F-A54A-4FBE9BDF5D36}" type="presParOf" srcId="{4C9B0C12-D40F-4085-B321-C72DDFDB9D14}" destId="{225055FE-8B42-4143-ADD3-8E6B554691DD}" srcOrd="1" destOrd="0" presId="urn:microsoft.com/office/officeart/2008/layout/HorizontalMultiLevelHierarchy"/>
    <dgm:cxn modelId="{144FBA39-8477-41EA-916B-954C479349CC}" type="presParOf" srcId="{CFBE3A7D-7CD3-413D-AA64-9100FA79E8D0}" destId="{69201674-1235-4FA7-9CBC-B675F6713E38}" srcOrd="8" destOrd="0" presId="urn:microsoft.com/office/officeart/2008/layout/HorizontalMultiLevelHierarchy"/>
    <dgm:cxn modelId="{92AA3B83-8E15-4435-BF74-F86C5A05BEEA}" type="presParOf" srcId="{69201674-1235-4FA7-9CBC-B675F6713E38}" destId="{EE9BE54A-48D2-43A6-AD4C-394C0EDDA292}" srcOrd="0" destOrd="0" presId="urn:microsoft.com/office/officeart/2008/layout/HorizontalMultiLevelHierarchy"/>
    <dgm:cxn modelId="{C84FC69F-3CC3-4003-801C-5D64B1129CD7}" type="presParOf" srcId="{CFBE3A7D-7CD3-413D-AA64-9100FA79E8D0}" destId="{991F253B-0E4F-40EA-A604-E0113D6B712C}" srcOrd="9" destOrd="0" presId="urn:microsoft.com/office/officeart/2008/layout/HorizontalMultiLevelHierarchy"/>
    <dgm:cxn modelId="{24ABB6DB-8CD6-4C64-8306-CBA70F65EC0F}" type="presParOf" srcId="{991F253B-0E4F-40EA-A604-E0113D6B712C}" destId="{94F14A6F-3CD0-4A17-88D3-6F4D0EB2D4E6}" srcOrd="0" destOrd="0" presId="urn:microsoft.com/office/officeart/2008/layout/HorizontalMultiLevelHierarchy"/>
    <dgm:cxn modelId="{41ACFB4D-7855-49B0-ADAF-C505E803E4F5}" type="presParOf" srcId="{991F253B-0E4F-40EA-A604-E0113D6B712C}" destId="{29A4DBB5-5792-469E-B23C-2F896481FC4D}" srcOrd="1" destOrd="0" presId="urn:microsoft.com/office/officeart/2008/layout/HorizontalMultiLevelHierarchy"/>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28ECFAC-63B3-40F0-9E03-B31D365E432C}" type="doc">
      <dgm:prSet loTypeId="urn:microsoft.com/office/officeart/2005/8/layout/equation1" loCatId="process" qsTypeId="urn:microsoft.com/office/officeart/2005/8/quickstyle/simple1" qsCatId="simple" csTypeId="urn:microsoft.com/office/officeart/2005/8/colors/colorful4" csCatId="colorful" phldr="1"/>
      <dgm:spPr/>
    </dgm:pt>
    <dgm:pt modelId="{567740A1-931A-404E-B8A7-DCAB60009AEA}">
      <dgm:prSet phldrT="[Text]" custT="1"/>
      <dgm:spPr/>
      <dgm:t>
        <a:bodyPr/>
        <a:lstStyle/>
        <a:p>
          <a:r>
            <a:rPr lang="sr-Cyrl-RS" sz="1300" dirty="0">
              <a:solidFill>
                <a:schemeClr val="bg1"/>
              </a:solidFill>
            </a:rPr>
            <a:t>Укупан буџет града </a:t>
          </a:r>
          <a:r>
            <a:rPr lang="sr-Cyrl-RS" sz="1300" dirty="0" smtClean="0">
              <a:solidFill>
                <a:schemeClr val="bg1"/>
              </a:solidFill>
            </a:rPr>
            <a:t>2.</a:t>
          </a:r>
          <a:r>
            <a:rPr lang="sr-Latn-RS" sz="1300" dirty="0" smtClean="0">
              <a:solidFill>
                <a:schemeClr val="bg1"/>
              </a:solidFill>
            </a:rPr>
            <a:t>557.000.000</a:t>
          </a:r>
          <a:endParaRPr lang="en-US" sz="1300" dirty="0">
            <a:solidFill>
              <a:srgbClr val="FF0000"/>
            </a:solidFill>
          </a:endParaRPr>
        </a:p>
      </dgm:t>
    </dgm:pt>
    <dgm:pt modelId="{0643A071-2AC8-4124-916D-3A8BE5775A6D}" type="parTrans" cxnId="{B1A00774-0D3C-406F-9413-9997B0306F44}">
      <dgm:prSet/>
      <dgm:spPr/>
      <dgm:t>
        <a:bodyPr/>
        <a:lstStyle/>
        <a:p>
          <a:endParaRPr lang="en-US"/>
        </a:p>
      </dgm:t>
    </dgm:pt>
    <dgm:pt modelId="{097825AB-8F2B-4EF3-ABE1-7DCEF8027B99}" type="sibTrans" cxnId="{B1A00774-0D3C-406F-9413-9997B0306F44}">
      <dgm:prSet/>
      <dgm:spPr/>
      <dgm:t>
        <a:bodyPr/>
        <a:lstStyle/>
        <a:p>
          <a:endParaRPr lang="en-US"/>
        </a:p>
      </dgm:t>
    </dgm:pt>
    <dgm:pt modelId="{1F884CF4-1E4C-423F-AE7B-0BAC3D97360D}">
      <dgm:prSet/>
      <dgm:spPr/>
      <dgm:t>
        <a:bodyPr/>
        <a:lstStyle/>
        <a:p>
          <a:r>
            <a:rPr lang="sr-Cyrl-RS" dirty="0"/>
            <a:t>Средства из буџета </a:t>
          </a:r>
          <a:r>
            <a:rPr lang="sr-Cyrl-RS" dirty="0" smtClean="0"/>
            <a:t>града</a:t>
          </a:r>
        </a:p>
        <a:p>
          <a:r>
            <a:rPr lang="sr-Latn-RS" dirty="0" smtClean="0">
              <a:solidFill>
                <a:srgbClr val="FF0000"/>
              </a:solidFill>
            </a:rPr>
            <a:t>2.467.595.625</a:t>
          </a:r>
          <a:endParaRPr lang="en-US" dirty="0">
            <a:solidFill>
              <a:srgbClr val="FF0000"/>
            </a:solidFill>
          </a:endParaRPr>
        </a:p>
      </dgm:t>
    </dgm:pt>
    <dgm:pt modelId="{B54F7004-6983-4114-82DE-5ADF4FEF4D02}" type="parTrans" cxnId="{70C4B168-53EF-4508-8C4E-A3F87A5F97DE}">
      <dgm:prSet/>
      <dgm:spPr/>
      <dgm:t>
        <a:bodyPr/>
        <a:lstStyle/>
        <a:p>
          <a:endParaRPr lang="en-US"/>
        </a:p>
      </dgm:t>
    </dgm:pt>
    <dgm:pt modelId="{1B723845-E0D1-4671-AE0F-32E0821595D7}" type="sibTrans" cxnId="{70C4B168-53EF-4508-8C4E-A3F87A5F97DE}">
      <dgm:prSet/>
      <dgm:spPr/>
      <dgm:t>
        <a:bodyPr/>
        <a:lstStyle/>
        <a:p>
          <a:endParaRPr lang="en-US"/>
        </a:p>
      </dgm:t>
    </dgm:pt>
    <dgm:pt modelId="{258C614E-C25D-47E8-BC69-ECC42BFEC5CC}">
      <dgm:prSet/>
      <dgm:spPr/>
      <dgm:t>
        <a:bodyPr/>
        <a:lstStyle/>
        <a:p>
          <a:r>
            <a:rPr lang="sr-Cyrl-RS" dirty="0"/>
            <a:t>Пренета средства из ранијих година</a:t>
          </a:r>
          <a:r>
            <a:rPr lang="sr-Cyrl-RS" dirty="0">
              <a:solidFill>
                <a:srgbClr val="FF0000"/>
              </a:solidFill>
            </a:rPr>
            <a:t> </a:t>
          </a:r>
          <a:r>
            <a:rPr lang="sr-Latn-RS" dirty="0" smtClean="0">
              <a:solidFill>
                <a:srgbClr val="FF0000"/>
              </a:solidFill>
            </a:rPr>
            <a:t>89.404.375</a:t>
          </a:r>
          <a:endParaRPr lang="en-US" dirty="0">
            <a:solidFill>
              <a:srgbClr val="FF0000"/>
            </a:solidFill>
          </a:endParaRPr>
        </a:p>
      </dgm:t>
    </dgm:pt>
    <dgm:pt modelId="{0EE00226-4F18-428E-857D-BB8AB5FED661}" type="parTrans" cxnId="{9FE065B6-BAF0-45E0-96C4-FBC1763BA102}">
      <dgm:prSet/>
      <dgm:spPr/>
      <dgm:t>
        <a:bodyPr/>
        <a:lstStyle/>
        <a:p>
          <a:endParaRPr lang="en-US"/>
        </a:p>
      </dgm:t>
    </dgm:pt>
    <dgm:pt modelId="{44AA7FFE-EC5D-4B4A-A884-0D1E57526835}" type="sibTrans" cxnId="{9FE065B6-BAF0-45E0-96C4-FBC1763BA102}">
      <dgm:prSet/>
      <dgm:spPr/>
      <dgm:t>
        <a:bodyPr/>
        <a:lstStyle/>
        <a:p>
          <a:endParaRPr lang="en-US"/>
        </a:p>
      </dgm:t>
    </dgm:pt>
    <dgm:pt modelId="{688A0EC4-0F6D-4987-959D-CA5F27B3CF24}" type="pres">
      <dgm:prSet presAssocID="{028ECFAC-63B3-40F0-9E03-B31D365E432C}" presName="linearFlow" presStyleCnt="0">
        <dgm:presLayoutVars>
          <dgm:dir/>
          <dgm:resizeHandles val="exact"/>
        </dgm:presLayoutVars>
      </dgm:prSet>
      <dgm:spPr/>
    </dgm:pt>
    <dgm:pt modelId="{D96E659A-663E-485D-BF89-FD74BE74A5C4}" type="pres">
      <dgm:prSet presAssocID="{1F884CF4-1E4C-423F-AE7B-0BAC3D97360D}" presName="node" presStyleLbl="node1" presStyleIdx="0" presStyleCnt="3">
        <dgm:presLayoutVars>
          <dgm:bulletEnabled val="1"/>
        </dgm:presLayoutVars>
      </dgm:prSet>
      <dgm:spPr/>
      <dgm:t>
        <a:bodyPr/>
        <a:lstStyle/>
        <a:p>
          <a:endParaRPr lang="sr-Latn-RS"/>
        </a:p>
      </dgm:t>
    </dgm:pt>
    <dgm:pt modelId="{BA78071E-3EA3-4945-922C-AE021F34276A}" type="pres">
      <dgm:prSet presAssocID="{1B723845-E0D1-4671-AE0F-32E0821595D7}" presName="spacerL" presStyleCnt="0"/>
      <dgm:spPr/>
    </dgm:pt>
    <dgm:pt modelId="{98F3E7AB-6934-48FA-B82F-FBEAF1B2375D}" type="pres">
      <dgm:prSet presAssocID="{1B723845-E0D1-4671-AE0F-32E0821595D7}" presName="sibTrans" presStyleLbl="sibTrans2D1" presStyleIdx="0" presStyleCnt="2"/>
      <dgm:spPr/>
      <dgm:t>
        <a:bodyPr/>
        <a:lstStyle/>
        <a:p>
          <a:endParaRPr lang="sr-Latn-RS"/>
        </a:p>
      </dgm:t>
    </dgm:pt>
    <dgm:pt modelId="{F9CA65E4-8785-4412-A513-0A2695416EE5}" type="pres">
      <dgm:prSet presAssocID="{1B723845-E0D1-4671-AE0F-32E0821595D7}" presName="spacerR" presStyleCnt="0"/>
      <dgm:spPr/>
    </dgm:pt>
    <dgm:pt modelId="{2F60A798-586E-4E47-B649-25F047F36835}" type="pres">
      <dgm:prSet presAssocID="{258C614E-C25D-47E8-BC69-ECC42BFEC5CC}" presName="node" presStyleLbl="node1" presStyleIdx="1" presStyleCnt="3">
        <dgm:presLayoutVars>
          <dgm:bulletEnabled val="1"/>
        </dgm:presLayoutVars>
      </dgm:prSet>
      <dgm:spPr/>
      <dgm:t>
        <a:bodyPr/>
        <a:lstStyle/>
        <a:p>
          <a:endParaRPr lang="sr-Latn-RS"/>
        </a:p>
      </dgm:t>
    </dgm:pt>
    <dgm:pt modelId="{F90D06A4-272D-4E58-B7CB-EB8C424E859B}" type="pres">
      <dgm:prSet presAssocID="{44AA7FFE-EC5D-4B4A-A884-0D1E57526835}" presName="spacerL" presStyleCnt="0"/>
      <dgm:spPr/>
    </dgm:pt>
    <dgm:pt modelId="{41F09F99-3DCC-47E4-9188-F7D103A1F6E3}" type="pres">
      <dgm:prSet presAssocID="{44AA7FFE-EC5D-4B4A-A884-0D1E57526835}" presName="sibTrans" presStyleLbl="sibTrans2D1" presStyleIdx="1" presStyleCnt="2"/>
      <dgm:spPr/>
      <dgm:t>
        <a:bodyPr/>
        <a:lstStyle/>
        <a:p>
          <a:endParaRPr lang="sr-Latn-RS"/>
        </a:p>
      </dgm:t>
    </dgm:pt>
    <dgm:pt modelId="{F015C141-867A-4124-B290-CA1BB3474B22}" type="pres">
      <dgm:prSet presAssocID="{44AA7FFE-EC5D-4B4A-A884-0D1E57526835}" presName="spacerR" presStyleCnt="0"/>
      <dgm:spPr/>
    </dgm:pt>
    <dgm:pt modelId="{6C1FFF0F-B1A4-4C41-B9D3-30452A0DFA4B}" type="pres">
      <dgm:prSet presAssocID="{567740A1-931A-404E-B8A7-DCAB60009AEA}" presName="node" presStyleLbl="node1" presStyleIdx="2" presStyleCnt="3" custScaleX="130342" custScaleY="84618">
        <dgm:presLayoutVars>
          <dgm:bulletEnabled val="1"/>
        </dgm:presLayoutVars>
      </dgm:prSet>
      <dgm:spPr/>
      <dgm:t>
        <a:bodyPr/>
        <a:lstStyle/>
        <a:p>
          <a:endParaRPr lang="sr-Latn-RS"/>
        </a:p>
      </dgm:t>
    </dgm:pt>
  </dgm:ptLst>
  <dgm:cxnLst>
    <dgm:cxn modelId="{9C6BB78E-EFB3-4041-AD67-F0BF8DC2C140}" type="presOf" srcId="{028ECFAC-63B3-40F0-9E03-B31D365E432C}" destId="{688A0EC4-0F6D-4987-959D-CA5F27B3CF24}" srcOrd="0" destOrd="0" presId="urn:microsoft.com/office/officeart/2005/8/layout/equation1"/>
    <dgm:cxn modelId="{A08F9C8E-A0B7-46AA-A78A-8BD9FCF7DFC7}" type="presOf" srcId="{44AA7FFE-EC5D-4B4A-A884-0D1E57526835}" destId="{41F09F99-3DCC-47E4-9188-F7D103A1F6E3}" srcOrd="0" destOrd="0" presId="urn:microsoft.com/office/officeart/2005/8/layout/equation1"/>
    <dgm:cxn modelId="{B1A00774-0D3C-406F-9413-9997B0306F44}" srcId="{028ECFAC-63B3-40F0-9E03-B31D365E432C}" destId="{567740A1-931A-404E-B8A7-DCAB60009AEA}" srcOrd="2" destOrd="0" parTransId="{0643A071-2AC8-4124-916D-3A8BE5775A6D}" sibTransId="{097825AB-8F2B-4EF3-ABE1-7DCEF8027B99}"/>
    <dgm:cxn modelId="{9FE065B6-BAF0-45E0-96C4-FBC1763BA102}" srcId="{028ECFAC-63B3-40F0-9E03-B31D365E432C}" destId="{258C614E-C25D-47E8-BC69-ECC42BFEC5CC}" srcOrd="1" destOrd="0" parTransId="{0EE00226-4F18-428E-857D-BB8AB5FED661}" sibTransId="{44AA7FFE-EC5D-4B4A-A884-0D1E57526835}"/>
    <dgm:cxn modelId="{DACDA2EA-2B85-43AD-A796-6061D0417520}" type="presOf" srcId="{258C614E-C25D-47E8-BC69-ECC42BFEC5CC}" destId="{2F60A798-586E-4E47-B649-25F047F36835}" srcOrd="0" destOrd="0" presId="urn:microsoft.com/office/officeart/2005/8/layout/equation1"/>
    <dgm:cxn modelId="{6B017F2C-2CB9-4751-A7CD-30B8BC98049D}" type="presOf" srcId="{567740A1-931A-404E-B8A7-DCAB60009AEA}" destId="{6C1FFF0F-B1A4-4C41-B9D3-30452A0DFA4B}" srcOrd="0" destOrd="0" presId="urn:microsoft.com/office/officeart/2005/8/layout/equation1"/>
    <dgm:cxn modelId="{19DBA710-EAA7-479A-8FB0-39539DFAF5D1}" type="presOf" srcId="{1B723845-E0D1-4671-AE0F-32E0821595D7}" destId="{98F3E7AB-6934-48FA-B82F-FBEAF1B2375D}" srcOrd="0" destOrd="0" presId="urn:microsoft.com/office/officeart/2005/8/layout/equation1"/>
    <dgm:cxn modelId="{AA2B371A-C761-4755-A6F9-5CD00112D7B0}" type="presOf" srcId="{1F884CF4-1E4C-423F-AE7B-0BAC3D97360D}" destId="{D96E659A-663E-485D-BF89-FD74BE74A5C4}" srcOrd="0" destOrd="0" presId="urn:microsoft.com/office/officeart/2005/8/layout/equation1"/>
    <dgm:cxn modelId="{70C4B168-53EF-4508-8C4E-A3F87A5F97DE}" srcId="{028ECFAC-63B3-40F0-9E03-B31D365E432C}" destId="{1F884CF4-1E4C-423F-AE7B-0BAC3D97360D}" srcOrd="0" destOrd="0" parTransId="{B54F7004-6983-4114-82DE-5ADF4FEF4D02}" sibTransId="{1B723845-E0D1-4671-AE0F-32E0821595D7}"/>
    <dgm:cxn modelId="{E573888D-F9FB-4FE6-AAF3-F927AA2E6EBC}" type="presParOf" srcId="{688A0EC4-0F6D-4987-959D-CA5F27B3CF24}" destId="{D96E659A-663E-485D-BF89-FD74BE74A5C4}" srcOrd="0" destOrd="0" presId="urn:microsoft.com/office/officeart/2005/8/layout/equation1"/>
    <dgm:cxn modelId="{0D0B0A83-F15C-4526-8464-422DF0C5A916}" type="presParOf" srcId="{688A0EC4-0F6D-4987-959D-CA5F27B3CF24}" destId="{BA78071E-3EA3-4945-922C-AE021F34276A}" srcOrd="1" destOrd="0" presId="urn:microsoft.com/office/officeart/2005/8/layout/equation1"/>
    <dgm:cxn modelId="{F031027E-A6F6-4F40-A5F1-E4A0719687A0}" type="presParOf" srcId="{688A0EC4-0F6D-4987-959D-CA5F27B3CF24}" destId="{98F3E7AB-6934-48FA-B82F-FBEAF1B2375D}" srcOrd="2" destOrd="0" presId="urn:microsoft.com/office/officeart/2005/8/layout/equation1"/>
    <dgm:cxn modelId="{D6E988E9-F5EF-40D2-8011-DD3EEFB6D15B}" type="presParOf" srcId="{688A0EC4-0F6D-4987-959D-CA5F27B3CF24}" destId="{F9CA65E4-8785-4412-A513-0A2695416EE5}" srcOrd="3" destOrd="0" presId="urn:microsoft.com/office/officeart/2005/8/layout/equation1"/>
    <dgm:cxn modelId="{98121E6C-7394-4C4E-90C8-4BCB940CB22B}" type="presParOf" srcId="{688A0EC4-0F6D-4987-959D-CA5F27B3CF24}" destId="{2F60A798-586E-4E47-B649-25F047F36835}" srcOrd="4" destOrd="0" presId="urn:microsoft.com/office/officeart/2005/8/layout/equation1"/>
    <dgm:cxn modelId="{AB91E517-F112-4A52-AF08-CE2E95E6B5F1}" type="presParOf" srcId="{688A0EC4-0F6D-4987-959D-CA5F27B3CF24}" destId="{F90D06A4-272D-4E58-B7CB-EB8C424E859B}" srcOrd="5" destOrd="0" presId="urn:microsoft.com/office/officeart/2005/8/layout/equation1"/>
    <dgm:cxn modelId="{D010658D-E5F6-4983-A1B2-31CA122A0D57}" type="presParOf" srcId="{688A0EC4-0F6D-4987-959D-CA5F27B3CF24}" destId="{41F09F99-3DCC-47E4-9188-F7D103A1F6E3}" srcOrd="6" destOrd="0" presId="urn:microsoft.com/office/officeart/2005/8/layout/equation1"/>
    <dgm:cxn modelId="{3C6341AE-0423-446F-A013-72858729AA3E}" type="presParOf" srcId="{688A0EC4-0F6D-4987-959D-CA5F27B3CF24}" destId="{F015C141-867A-4124-B290-CA1BB3474B22}" srcOrd="7" destOrd="0" presId="urn:microsoft.com/office/officeart/2005/8/layout/equation1"/>
    <dgm:cxn modelId="{E0497DF6-7B98-411C-B02B-83AD89D9A9DD}" type="presParOf" srcId="{688A0EC4-0F6D-4987-959D-CA5F27B3CF24}" destId="{6C1FFF0F-B1A4-4C41-B9D3-30452A0DFA4B}" srcOrd="8" destOrd="0" presId="urn:microsoft.com/office/officeart/2005/8/layout/equatio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91C1FF8-D24B-462D-B13F-4086A7342655}" type="doc">
      <dgm:prSet loTypeId="urn:microsoft.com/office/officeart/2005/8/layout/radial3" loCatId="cycle" qsTypeId="urn:microsoft.com/office/officeart/2005/8/quickstyle/simple5" qsCatId="simple" csTypeId="urn:microsoft.com/office/officeart/2005/8/colors/accent4_5" csCatId="accent4" phldr="1"/>
      <dgm:spPr/>
      <dgm:t>
        <a:bodyPr/>
        <a:lstStyle/>
        <a:p>
          <a:endParaRPr lang="en-US"/>
        </a:p>
      </dgm:t>
    </dgm:pt>
    <dgm:pt modelId="{DB1A1606-130D-4B45-9553-0A0B804495DF}">
      <dgm:prSet phldrT="[Text]"/>
      <dgm:spPr/>
      <dgm:t>
        <a:bodyPr/>
        <a:lstStyle/>
        <a:p>
          <a:pPr algn="ctr"/>
          <a:r>
            <a:rPr lang="sr-Cyrl-RS" dirty="0" smtClean="0"/>
            <a:t>Укупан буџет за 202</a:t>
          </a:r>
          <a:r>
            <a:rPr lang="sr-Latn-RS" dirty="0" smtClean="0"/>
            <a:t>2</a:t>
          </a:r>
          <a:r>
            <a:rPr lang="sr-Cyrl-RS" dirty="0" smtClean="0"/>
            <a:t>. годину </a:t>
          </a:r>
          <a:r>
            <a:rPr lang="sr-Latn-RS" dirty="0" smtClean="0"/>
            <a:t>2</a:t>
          </a:r>
          <a:r>
            <a:rPr lang="sr-Cyrl-RS" dirty="0" smtClean="0"/>
            <a:t>.</a:t>
          </a:r>
          <a:r>
            <a:rPr lang="sr-Latn-RS" dirty="0" smtClean="0"/>
            <a:t>557</a:t>
          </a:r>
          <a:r>
            <a:rPr lang="sr-Cyrl-RS" dirty="0" smtClean="0"/>
            <a:t>.</a:t>
          </a:r>
          <a:r>
            <a:rPr lang="sr-Latn-RS" dirty="0" smtClean="0"/>
            <a:t>000</a:t>
          </a:r>
          <a:r>
            <a:rPr lang="sr-Cyrl-RS" dirty="0" smtClean="0"/>
            <a:t>.</a:t>
          </a:r>
          <a:r>
            <a:rPr lang="sr-Latn-RS" dirty="0" smtClean="0"/>
            <a:t>000</a:t>
          </a:r>
          <a:r>
            <a:rPr lang="sr-Cyrl-RS" dirty="0" smtClean="0">
              <a:solidFill>
                <a:srgbClr val="FF0000"/>
              </a:solidFill>
            </a:rPr>
            <a:t>    </a:t>
          </a:r>
          <a:r>
            <a:rPr lang="sr-Cyrl-RS" dirty="0" smtClean="0"/>
            <a:t>    </a:t>
          </a:r>
          <a:r>
            <a:rPr lang="sr-Cyrl-RS" dirty="0"/>
            <a:t>динара</a:t>
          </a:r>
          <a:endParaRPr lang="en-US" dirty="0"/>
        </a:p>
      </dgm:t>
    </dgm:pt>
    <dgm:pt modelId="{E71C9696-7619-4519-B8E6-F2196E95C10E}" type="parTrans" cxnId="{8DDA3E00-731C-4A18-9115-B59AF995D68E}">
      <dgm:prSet/>
      <dgm:spPr/>
      <dgm:t>
        <a:bodyPr/>
        <a:lstStyle/>
        <a:p>
          <a:pPr algn="ctr"/>
          <a:endParaRPr lang="en-US"/>
        </a:p>
      </dgm:t>
    </dgm:pt>
    <dgm:pt modelId="{411BF947-09C5-4608-92FF-81B3B11A697B}" type="sibTrans" cxnId="{8DDA3E00-731C-4A18-9115-B59AF995D68E}">
      <dgm:prSet/>
      <dgm:spPr/>
      <dgm:t>
        <a:bodyPr/>
        <a:lstStyle/>
        <a:p>
          <a:pPr algn="ctr"/>
          <a:endParaRPr lang="en-US"/>
        </a:p>
      </dgm:t>
    </dgm:pt>
    <dgm:pt modelId="{AEA7499A-114B-4146-9776-CDD8ACEC6B39}">
      <dgm:prSet phldrT="[Text]"/>
      <dgm:spPr/>
      <dgm:t>
        <a:bodyPr/>
        <a:lstStyle/>
        <a:p>
          <a:pPr algn="ctr"/>
          <a:r>
            <a:rPr lang="sr-Cyrl-RS" dirty="0" smtClean="0"/>
            <a:t>Донације  и Трансфери   </a:t>
          </a:r>
          <a:r>
            <a:rPr lang="sr-Latn-RS" dirty="0" smtClean="0"/>
            <a:t>255.545.625</a:t>
          </a:r>
          <a:r>
            <a:rPr lang="sr-Latn-RS" dirty="0" smtClean="0">
              <a:solidFill>
                <a:srgbClr val="FF0000"/>
              </a:solidFill>
            </a:rPr>
            <a:t> </a:t>
          </a:r>
          <a:r>
            <a:rPr lang="sr-Cyrl-RS" dirty="0"/>
            <a:t>динара</a:t>
          </a:r>
          <a:endParaRPr lang="en-US" dirty="0"/>
        </a:p>
      </dgm:t>
    </dgm:pt>
    <dgm:pt modelId="{3756029C-568E-4504-8660-3DE9F861C604}" type="parTrans" cxnId="{72EA3587-932B-4810-997C-DB062E3570AF}">
      <dgm:prSet/>
      <dgm:spPr/>
      <dgm:t>
        <a:bodyPr/>
        <a:lstStyle/>
        <a:p>
          <a:pPr algn="ctr"/>
          <a:endParaRPr lang="en-US"/>
        </a:p>
      </dgm:t>
    </dgm:pt>
    <dgm:pt modelId="{FB33CDA3-B14A-45E1-8720-9AFFB02CF5C0}" type="sibTrans" cxnId="{72EA3587-932B-4810-997C-DB062E3570AF}">
      <dgm:prSet/>
      <dgm:spPr/>
      <dgm:t>
        <a:bodyPr/>
        <a:lstStyle/>
        <a:p>
          <a:pPr algn="ctr"/>
          <a:endParaRPr lang="en-US"/>
        </a:p>
      </dgm:t>
    </dgm:pt>
    <dgm:pt modelId="{BF71EFAE-EC9F-46E9-BD2A-1686637595DA}">
      <dgm:prSet phldrT="[Text]"/>
      <dgm:spPr/>
      <dgm:t>
        <a:bodyPr/>
        <a:lstStyle/>
        <a:p>
          <a:pPr algn="ctr"/>
          <a:r>
            <a:rPr lang="sr-Cyrl-RS" dirty="0" smtClean="0"/>
            <a:t>Текући приходи </a:t>
          </a:r>
          <a:r>
            <a:rPr lang="sr-Latn-RS" dirty="0" smtClean="0"/>
            <a:t>2</a:t>
          </a:r>
          <a:r>
            <a:rPr lang="sr-Cyrl-RS" dirty="0" smtClean="0"/>
            <a:t>.</a:t>
          </a:r>
          <a:r>
            <a:rPr lang="sr-Latn-RS" dirty="0" smtClean="0"/>
            <a:t>012</a:t>
          </a:r>
          <a:r>
            <a:rPr lang="sr-Cyrl-RS" dirty="0" smtClean="0"/>
            <a:t>.0</a:t>
          </a:r>
          <a:r>
            <a:rPr lang="sr-Latn-RS" dirty="0" smtClean="0"/>
            <a:t>50</a:t>
          </a:r>
          <a:r>
            <a:rPr lang="sr-Cyrl-RS" dirty="0" smtClean="0"/>
            <a:t>.000  </a:t>
          </a:r>
          <a:r>
            <a:rPr lang="sr-Cyrl-RS" dirty="0" smtClean="0">
              <a:solidFill>
                <a:srgbClr val="FF0000"/>
              </a:solidFill>
            </a:rPr>
            <a:t>  </a:t>
          </a:r>
          <a:r>
            <a:rPr lang="sr-Cyrl-RS" dirty="0" smtClean="0"/>
            <a:t>динара</a:t>
          </a:r>
          <a:endParaRPr lang="en-US" dirty="0"/>
        </a:p>
      </dgm:t>
    </dgm:pt>
    <dgm:pt modelId="{C16FE7E0-0CCD-40DA-AE7B-F518D75734AD}" type="parTrans" cxnId="{E91D5090-0D92-42B7-9D4F-F91AB585D7A9}">
      <dgm:prSet/>
      <dgm:spPr/>
      <dgm:t>
        <a:bodyPr/>
        <a:lstStyle/>
        <a:p>
          <a:pPr algn="ctr"/>
          <a:endParaRPr lang="en-US"/>
        </a:p>
      </dgm:t>
    </dgm:pt>
    <dgm:pt modelId="{83F53DA1-8C67-4AF5-A20A-9CEC6105D842}" type="sibTrans" cxnId="{E91D5090-0D92-42B7-9D4F-F91AB585D7A9}">
      <dgm:prSet/>
      <dgm:spPr/>
      <dgm:t>
        <a:bodyPr/>
        <a:lstStyle/>
        <a:p>
          <a:pPr algn="ctr"/>
          <a:endParaRPr lang="en-US"/>
        </a:p>
      </dgm:t>
    </dgm:pt>
    <dgm:pt modelId="{40EF3D92-C4CB-4CBC-8AED-087234C53764}">
      <dgm:prSet phldrT="[Text]"/>
      <dgm:spPr/>
      <dgm:t>
        <a:bodyPr/>
        <a:lstStyle/>
        <a:p>
          <a:pPr algn="ctr"/>
          <a:r>
            <a:rPr lang="sr-Cyrl-RS" dirty="0"/>
            <a:t>Примања од продаје нефинансијске имовине  </a:t>
          </a:r>
          <a:r>
            <a:rPr lang="sr-Latn-RS" dirty="0" smtClean="0"/>
            <a:t>23</a:t>
          </a:r>
          <a:r>
            <a:rPr lang="sr-Cyrl-RS" dirty="0" smtClean="0"/>
            <a:t>.</a:t>
          </a:r>
          <a:r>
            <a:rPr lang="sr-Latn-RS" dirty="0" smtClean="0"/>
            <a:t>0</a:t>
          </a:r>
          <a:r>
            <a:rPr lang="en-US" dirty="0" smtClean="0"/>
            <a:t>0</a:t>
          </a:r>
          <a:r>
            <a:rPr lang="sr-Cyrl-RS" dirty="0" smtClean="0"/>
            <a:t>0.000 </a:t>
          </a:r>
          <a:r>
            <a:rPr lang="sr-Cyrl-RS" dirty="0"/>
            <a:t>динара</a:t>
          </a:r>
          <a:endParaRPr lang="en-US" dirty="0"/>
        </a:p>
      </dgm:t>
    </dgm:pt>
    <dgm:pt modelId="{4FA9126D-361B-4DA5-854C-1DB4EE314D93}" type="parTrans" cxnId="{352C831E-5F27-4CEA-B329-F961BC5C1E53}">
      <dgm:prSet/>
      <dgm:spPr/>
      <dgm:t>
        <a:bodyPr/>
        <a:lstStyle/>
        <a:p>
          <a:pPr algn="ctr"/>
          <a:endParaRPr lang="en-US"/>
        </a:p>
      </dgm:t>
    </dgm:pt>
    <dgm:pt modelId="{DCC66F39-0032-4915-A732-5C415659FF68}" type="sibTrans" cxnId="{352C831E-5F27-4CEA-B329-F961BC5C1E53}">
      <dgm:prSet/>
      <dgm:spPr/>
      <dgm:t>
        <a:bodyPr/>
        <a:lstStyle/>
        <a:p>
          <a:pPr algn="ctr"/>
          <a:endParaRPr lang="en-US"/>
        </a:p>
      </dgm:t>
    </dgm:pt>
    <dgm:pt modelId="{920F0D4F-6C4C-4BE8-9363-F48FBF034871}">
      <dgm:prSet phldrT="[Text]"/>
      <dgm:spPr/>
      <dgm:t>
        <a:bodyPr/>
        <a:lstStyle/>
        <a:p>
          <a:pPr algn="ctr"/>
          <a:r>
            <a:rPr lang="sr-Cyrl-RS" dirty="0"/>
            <a:t>Примања од </a:t>
          </a:r>
          <a:r>
            <a:rPr lang="sr-Cyrl-RS" dirty="0" smtClean="0"/>
            <a:t>задуживања </a:t>
          </a:r>
          <a:r>
            <a:rPr lang="sr-Latn-RS" dirty="0" smtClean="0"/>
            <a:t>177</a:t>
          </a:r>
          <a:r>
            <a:rPr lang="sr-Cyrl-RS" dirty="0" smtClean="0"/>
            <a:t>.000.000</a:t>
          </a:r>
          <a:r>
            <a:rPr lang="sr-Cyrl-RS" dirty="0" smtClean="0">
              <a:solidFill>
                <a:srgbClr val="FF0000"/>
              </a:solidFill>
            </a:rPr>
            <a:t> </a:t>
          </a:r>
          <a:r>
            <a:rPr lang="sr-Cyrl-RS" dirty="0"/>
            <a:t>динара</a:t>
          </a:r>
          <a:endParaRPr lang="en-US" dirty="0"/>
        </a:p>
      </dgm:t>
    </dgm:pt>
    <dgm:pt modelId="{43AA7920-B602-4336-8E46-A663A1629DDB}" type="parTrans" cxnId="{705D8BCA-A875-424B-917F-D801608B9607}">
      <dgm:prSet/>
      <dgm:spPr/>
      <dgm:t>
        <a:bodyPr/>
        <a:lstStyle/>
        <a:p>
          <a:pPr algn="ctr"/>
          <a:endParaRPr lang="en-US"/>
        </a:p>
      </dgm:t>
    </dgm:pt>
    <dgm:pt modelId="{5F9FEDD2-AAF1-4278-94C9-B59264FA9EB9}" type="sibTrans" cxnId="{705D8BCA-A875-424B-917F-D801608B9607}">
      <dgm:prSet/>
      <dgm:spPr/>
      <dgm:t>
        <a:bodyPr/>
        <a:lstStyle/>
        <a:p>
          <a:pPr algn="ctr"/>
          <a:endParaRPr lang="en-US"/>
        </a:p>
      </dgm:t>
    </dgm:pt>
    <dgm:pt modelId="{15426A40-9AD2-4153-8230-E20BC4B11534}">
      <dgm:prSet phldrT="[Text]" custT="1"/>
      <dgm:spPr/>
      <dgm:t>
        <a:bodyPr/>
        <a:lstStyle/>
        <a:p>
          <a:pPr algn="ctr"/>
          <a:r>
            <a:rPr lang="sr-Cyrl-RS" sz="1000" dirty="0"/>
            <a:t>Пренета средства из ранијих година</a:t>
          </a:r>
          <a:r>
            <a:rPr lang="sr-Latn-RS" sz="1000" dirty="0"/>
            <a:t> </a:t>
          </a:r>
          <a:r>
            <a:rPr lang="sr-Latn-RS" sz="1000" dirty="0" smtClean="0"/>
            <a:t>89</a:t>
          </a:r>
          <a:r>
            <a:rPr lang="sr-Cyrl-RS" sz="1000" dirty="0" smtClean="0"/>
            <a:t>.</a:t>
          </a:r>
          <a:r>
            <a:rPr lang="sr-Latn-RS" sz="1000" dirty="0" smtClean="0"/>
            <a:t>404</a:t>
          </a:r>
          <a:r>
            <a:rPr lang="sr-Cyrl-RS" sz="1000" dirty="0" smtClean="0"/>
            <a:t>.</a:t>
          </a:r>
          <a:r>
            <a:rPr lang="sr-Latn-RS" sz="1000" dirty="0" smtClean="0"/>
            <a:t>375</a:t>
          </a:r>
          <a:r>
            <a:rPr lang="sr-Cyrl-RS" sz="1000" dirty="0" smtClean="0"/>
            <a:t> </a:t>
          </a:r>
          <a:r>
            <a:rPr lang="sr-Latn-RS" sz="1000" dirty="0" smtClean="0"/>
            <a:t> </a:t>
          </a:r>
          <a:r>
            <a:rPr lang="sr-Cyrl-RS" sz="1000" dirty="0"/>
            <a:t>динара</a:t>
          </a:r>
          <a:endParaRPr lang="en-US" sz="1000" dirty="0"/>
        </a:p>
      </dgm:t>
    </dgm:pt>
    <dgm:pt modelId="{A1307EAF-2414-4AFE-BE82-97C79333BAA9}" type="parTrans" cxnId="{09B198C8-E6EF-4BF2-B04A-98A7D3B82C52}">
      <dgm:prSet/>
      <dgm:spPr/>
      <dgm:t>
        <a:bodyPr/>
        <a:lstStyle/>
        <a:p>
          <a:pPr algn="ctr"/>
          <a:endParaRPr lang="en-US"/>
        </a:p>
      </dgm:t>
    </dgm:pt>
    <dgm:pt modelId="{869B992E-498B-4FBD-AA48-03E5171031C9}" type="sibTrans" cxnId="{09B198C8-E6EF-4BF2-B04A-98A7D3B82C52}">
      <dgm:prSet/>
      <dgm:spPr/>
      <dgm:t>
        <a:bodyPr/>
        <a:lstStyle/>
        <a:p>
          <a:pPr algn="ctr"/>
          <a:endParaRPr lang="en-US"/>
        </a:p>
      </dgm:t>
    </dgm:pt>
    <dgm:pt modelId="{E6763EE5-8DA4-47FB-A886-915FA197CAD0}" type="pres">
      <dgm:prSet presAssocID="{691C1FF8-D24B-462D-B13F-4086A7342655}" presName="composite" presStyleCnt="0">
        <dgm:presLayoutVars>
          <dgm:chMax val="1"/>
          <dgm:dir/>
          <dgm:resizeHandles val="exact"/>
        </dgm:presLayoutVars>
      </dgm:prSet>
      <dgm:spPr/>
      <dgm:t>
        <a:bodyPr/>
        <a:lstStyle/>
        <a:p>
          <a:endParaRPr lang="sr-Latn-RS"/>
        </a:p>
      </dgm:t>
    </dgm:pt>
    <dgm:pt modelId="{1FB746E2-D736-4446-8093-C865FE09A112}" type="pres">
      <dgm:prSet presAssocID="{691C1FF8-D24B-462D-B13F-4086A7342655}" presName="radial" presStyleCnt="0">
        <dgm:presLayoutVars>
          <dgm:animLvl val="ctr"/>
        </dgm:presLayoutVars>
      </dgm:prSet>
      <dgm:spPr/>
    </dgm:pt>
    <dgm:pt modelId="{EE4EF12A-714A-4B09-B17F-F23081A511A2}" type="pres">
      <dgm:prSet presAssocID="{DB1A1606-130D-4B45-9553-0A0B804495DF}" presName="centerShape" presStyleLbl="vennNode1" presStyleIdx="0" presStyleCnt="6"/>
      <dgm:spPr/>
      <dgm:t>
        <a:bodyPr/>
        <a:lstStyle/>
        <a:p>
          <a:endParaRPr lang="sr-Latn-RS"/>
        </a:p>
      </dgm:t>
    </dgm:pt>
    <dgm:pt modelId="{449BFEB2-6844-4A2C-8DC2-780280CBA079}" type="pres">
      <dgm:prSet presAssocID="{AEA7499A-114B-4146-9776-CDD8ACEC6B39}" presName="node" presStyleLbl="vennNode1" presStyleIdx="1" presStyleCnt="6">
        <dgm:presLayoutVars>
          <dgm:bulletEnabled val="1"/>
        </dgm:presLayoutVars>
      </dgm:prSet>
      <dgm:spPr/>
      <dgm:t>
        <a:bodyPr/>
        <a:lstStyle/>
        <a:p>
          <a:endParaRPr lang="sr-Latn-RS"/>
        </a:p>
      </dgm:t>
    </dgm:pt>
    <dgm:pt modelId="{9DDE88A7-5745-4E4F-A7A8-F71A4DA0D5F2}" type="pres">
      <dgm:prSet presAssocID="{BF71EFAE-EC9F-46E9-BD2A-1686637595DA}" presName="node" presStyleLbl="vennNode1" presStyleIdx="2" presStyleCnt="6" custRadScaleRad="100226" custRadScaleInc="-1012">
        <dgm:presLayoutVars>
          <dgm:bulletEnabled val="1"/>
        </dgm:presLayoutVars>
      </dgm:prSet>
      <dgm:spPr/>
      <dgm:t>
        <a:bodyPr/>
        <a:lstStyle/>
        <a:p>
          <a:endParaRPr lang="sr-Latn-RS"/>
        </a:p>
      </dgm:t>
    </dgm:pt>
    <dgm:pt modelId="{72DE4213-15E1-4436-8045-C055E8A54EDE}" type="pres">
      <dgm:prSet presAssocID="{40EF3D92-C4CB-4CBC-8AED-087234C53764}" presName="node" presStyleLbl="vennNode1" presStyleIdx="3" presStyleCnt="6">
        <dgm:presLayoutVars>
          <dgm:bulletEnabled val="1"/>
        </dgm:presLayoutVars>
      </dgm:prSet>
      <dgm:spPr/>
      <dgm:t>
        <a:bodyPr/>
        <a:lstStyle/>
        <a:p>
          <a:endParaRPr lang="sr-Latn-RS"/>
        </a:p>
      </dgm:t>
    </dgm:pt>
    <dgm:pt modelId="{91CFC9CD-FF79-40EF-A271-A8DBB0423AC2}" type="pres">
      <dgm:prSet presAssocID="{920F0D4F-6C4C-4BE8-9363-F48FBF034871}" presName="node" presStyleLbl="vennNode1" presStyleIdx="4" presStyleCnt="6">
        <dgm:presLayoutVars>
          <dgm:bulletEnabled val="1"/>
        </dgm:presLayoutVars>
      </dgm:prSet>
      <dgm:spPr/>
      <dgm:t>
        <a:bodyPr/>
        <a:lstStyle/>
        <a:p>
          <a:endParaRPr lang="sr-Latn-RS"/>
        </a:p>
      </dgm:t>
    </dgm:pt>
    <dgm:pt modelId="{FC69A2CE-A671-47B5-8CD8-544465E52E9C}" type="pres">
      <dgm:prSet presAssocID="{15426A40-9AD2-4153-8230-E20BC4B11534}" presName="node" presStyleLbl="vennNode1" presStyleIdx="5" presStyleCnt="6">
        <dgm:presLayoutVars>
          <dgm:bulletEnabled val="1"/>
        </dgm:presLayoutVars>
      </dgm:prSet>
      <dgm:spPr/>
      <dgm:t>
        <a:bodyPr/>
        <a:lstStyle/>
        <a:p>
          <a:endParaRPr lang="sr-Latn-RS"/>
        </a:p>
      </dgm:t>
    </dgm:pt>
  </dgm:ptLst>
  <dgm:cxnLst>
    <dgm:cxn modelId="{FD5DAB64-48D5-432F-938D-E1F3721358B9}" type="presOf" srcId="{15426A40-9AD2-4153-8230-E20BC4B11534}" destId="{FC69A2CE-A671-47B5-8CD8-544465E52E9C}" srcOrd="0" destOrd="0" presId="urn:microsoft.com/office/officeart/2005/8/layout/radial3"/>
    <dgm:cxn modelId="{72EA3587-932B-4810-997C-DB062E3570AF}" srcId="{DB1A1606-130D-4B45-9553-0A0B804495DF}" destId="{AEA7499A-114B-4146-9776-CDD8ACEC6B39}" srcOrd="0" destOrd="0" parTransId="{3756029C-568E-4504-8660-3DE9F861C604}" sibTransId="{FB33CDA3-B14A-45E1-8720-9AFFB02CF5C0}"/>
    <dgm:cxn modelId="{EEFECEAF-8E1A-45C3-BE53-B4856566F42A}" type="presOf" srcId="{691C1FF8-D24B-462D-B13F-4086A7342655}" destId="{E6763EE5-8DA4-47FB-A886-915FA197CAD0}" srcOrd="0" destOrd="0" presId="urn:microsoft.com/office/officeart/2005/8/layout/radial3"/>
    <dgm:cxn modelId="{09B198C8-E6EF-4BF2-B04A-98A7D3B82C52}" srcId="{DB1A1606-130D-4B45-9553-0A0B804495DF}" destId="{15426A40-9AD2-4153-8230-E20BC4B11534}" srcOrd="4" destOrd="0" parTransId="{A1307EAF-2414-4AFE-BE82-97C79333BAA9}" sibTransId="{869B992E-498B-4FBD-AA48-03E5171031C9}"/>
    <dgm:cxn modelId="{BD97DD6C-52E9-4F11-88AD-F4402B1B1EA5}" type="presOf" srcId="{DB1A1606-130D-4B45-9553-0A0B804495DF}" destId="{EE4EF12A-714A-4B09-B17F-F23081A511A2}" srcOrd="0" destOrd="0" presId="urn:microsoft.com/office/officeart/2005/8/layout/radial3"/>
    <dgm:cxn modelId="{E2DFF5B8-BF65-4C45-989F-3918B0A358B8}" type="presOf" srcId="{AEA7499A-114B-4146-9776-CDD8ACEC6B39}" destId="{449BFEB2-6844-4A2C-8DC2-780280CBA079}" srcOrd="0" destOrd="0" presId="urn:microsoft.com/office/officeart/2005/8/layout/radial3"/>
    <dgm:cxn modelId="{E91D5090-0D92-42B7-9D4F-F91AB585D7A9}" srcId="{DB1A1606-130D-4B45-9553-0A0B804495DF}" destId="{BF71EFAE-EC9F-46E9-BD2A-1686637595DA}" srcOrd="1" destOrd="0" parTransId="{C16FE7E0-0CCD-40DA-AE7B-F518D75734AD}" sibTransId="{83F53DA1-8C67-4AF5-A20A-9CEC6105D842}"/>
    <dgm:cxn modelId="{A8EA5165-9419-4BAD-BDB3-9194338DFA99}" type="presOf" srcId="{920F0D4F-6C4C-4BE8-9363-F48FBF034871}" destId="{91CFC9CD-FF79-40EF-A271-A8DBB0423AC2}" srcOrd="0" destOrd="0" presId="urn:microsoft.com/office/officeart/2005/8/layout/radial3"/>
    <dgm:cxn modelId="{705D8BCA-A875-424B-917F-D801608B9607}" srcId="{DB1A1606-130D-4B45-9553-0A0B804495DF}" destId="{920F0D4F-6C4C-4BE8-9363-F48FBF034871}" srcOrd="3" destOrd="0" parTransId="{43AA7920-B602-4336-8E46-A663A1629DDB}" sibTransId="{5F9FEDD2-AAF1-4278-94C9-B59264FA9EB9}"/>
    <dgm:cxn modelId="{352C831E-5F27-4CEA-B329-F961BC5C1E53}" srcId="{DB1A1606-130D-4B45-9553-0A0B804495DF}" destId="{40EF3D92-C4CB-4CBC-8AED-087234C53764}" srcOrd="2" destOrd="0" parTransId="{4FA9126D-361B-4DA5-854C-1DB4EE314D93}" sibTransId="{DCC66F39-0032-4915-A732-5C415659FF68}"/>
    <dgm:cxn modelId="{59AD7A56-E922-42AB-9AFA-2F0A33B73EFB}" type="presOf" srcId="{40EF3D92-C4CB-4CBC-8AED-087234C53764}" destId="{72DE4213-15E1-4436-8045-C055E8A54EDE}" srcOrd="0" destOrd="0" presId="urn:microsoft.com/office/officeart/2005/8/layout/radial3"/>
    <dgm:cxn modelId="{8DDA3E00-731C-4A18-9115-B59AF995D68E}" srcId="{691C1FF8-D24B-462D-B13F-4086A7342655}" destId="{DB1A1606-130D-4B45-9553-0A0B804495DF}" srcOrd="0" destOrd="0" parTransId="{E71C9696-7619-4519-B8E6-F2196E95C10E}" sibTransId="{411BF947-09C5-4608-92FF-81B3B11A697B}"/>
    <dgm:cxn modelId="{71DAB0A2-EB40-4D3D-B8DB-E2D95275BF4D}" type="presOf" srcId="{BF71EFAE-EC9F-46E9-BD2A-1686637595DA}" destId="{9DDE88A7-5745-4E4F-A7A8-F71A4DA0D5F2}" srcOrd="0" destOrd="0" presId="urn:microsoft.com/office/officeart/2005/8/layout/radial3"/>
    <dgm:cxn modelId="{87C48BEA-C374-4C9C-B902-0115BE738B0E}" type="presParOf" srcId="{E6763EE5-8DA4-47FB-A886-915FA197CAD0}" destId="{1FB746E2-D736-4446-8093-C865FE09A112}" srcOrd="0" destOrd="0" presId="urn:microsoft.com/office/officeart/2005/8/layout/radial3"/>
    <dgm:cxn modelId="{118A07E3-12B3-4E52-BC0E-385B8E089C28}" type="presParOf" srcId="{1FB746E2-D736-4446-8093-C865FE09A112}" destId="{EE4EF12A-714A-4B09-B17F-F23081A511A2}" srcOrd="0" destOrd="0" presId="urn:microsoft.com/office/officeart/2005/8/layout/radial3"/>
    <dgm:cxn modelId="{60CC9D71-A974-41EE-B9EF-0513EF55550C}" type="presParOf" srcId="{1FB746E2-D736-4446-8093-C865FE09A112}" destId="{449BFEB2-6844-4A2C-8DC2-780280CBA079}" srcOrd="1" destOrd="0" presId="urn:microsoft.com/office/officeart/2005/8/layout/radial3"/>
    <dgm:cxn modelId="{9B76058B-03D0-477D-ADAF-69F9BA416969}" type="presParOf" srcId="{1FB746E2-D736-4446-8093-C865FE09A112}" destId="{9DDE88A7-5745-4E4F-A7A8-F71A4DA0D5F2}" srcOrd="2" destOrd="0" presId="urn:microsoft.com/office/officeart/2005/8/layout/radial3"/>
    <dgm:cxn modelId="{BBA494C5-DF7A-463A-A778-D7424FE42FD1}" type="presParOf" srcId="{1FB746E2-D736-4446-8093-C865FE09A112}" destId="{72DE4213-15E1-4436-8045-C055E8A54EDE}" srcOrd="3" destOrd="0" presId="urn:microsoft.com/office/officeart/2005/8/layout/radial3"/>
    <dgm:cxn modelId="{829D5A23-E7C8-4F2F-BBF0-A05AEF87B1F3}" type="presParOf" srcId="{1FB746E2-D736-4446-8093-C865FE09A112}" destId="{91CFC9CD-FF79-40EF-A271-A8DBB0423AC2}" srcOrd="4" destOrd="0" presId="urn:microsoft.com/office/officeart/2005/8/layout/radial3"/>
    <dgm:cxn modelId="{AB36D377-182D-4F38-A7FA-BE410BDE00D5}" type="presParOf" srcId="{1FB746E2-D736-4446-8093-C865FE09A112}" destId="{FC69A2CE-A671-47B5-8CD8-544465E52E9C}" srcOrd="5" destOrd="0" presId="urn:microsoft.com/office/officeart/2005/8/layout/radial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1BE2A8E-285E-4C69-9BFF-CE48B252AA50}" type="doc">
      <dgm:prSet loTypeId="urn:microsoft.com/office/officeart/2005/8/layout/radial6" loCatId="relationship" qsTypeId="urn:microsoft.com/office/officeart/2005/8/quickstyle/simple1" qsCatId="simple" csTypeId="urn:microsoft.com/office/officeart/2005/8/colors/colorful3" csCatId="colorful" phldr="1"/>
      <dgm:spPr/>
      <dgm:t>
        <a:bodyPr/>
        <a:lstStyle/>
        <a:p>
          <a:endParaRPr lang="en-US"/>
        </a:p>
      </dgm:t>
    </dgm:pt>
    <dgm:pt modelId="{9ED1A3B2-A381-4201-823D-E4B4F944886D}">
      <dgm:prSet phldrT="[Text]"/>
      <dgm:spPr/>
      <dgm:t>
        <a:bodyPr/>
        <a:lstStyle/>
        <a:p>
          <a:r>
            <a:rPr lang="sr-Cyrl-RS" dirty="0">
              <a:solidFill>
                <a:schemeClr val="bg1"/>
              </a:solidFill>
            </a:rPr>
            <a:t>Укупни расходи и издаци </a:t>
          </a:r>
          <a:r>
            <a:rPr lang="sr-Cyrl-RS" dirty="0" smtClean="0">
              <a:solidFill>
                <a:schemeClr val="bg1"/>
              </a:solidFill>
            </a:rPr>
            <a:t>2</a:t>
          </a:r>
          <a:r>
            <a:rPr lang="sr-Latn-RS" dirty="0" smtClean="0">
              <a:solidFill>
                <a:schemeClr val="bg1"/>
              </a:solidFill>
            </a:rPr>
            <a:t>.557</a:t>
          </a:r>
          <a:r>
            <a:rPr lang="sr-Cyrl-RS" dirty="0" smtClean="0">
              <a:solidFill>
                <a:schemeClr val="bg1"/>
              </a:solidFill>
            </a:rPr>
            <a:t>.</a:t>
          </a:r>
          <a:r>
            <a:rPr lang="sr-Latn-RS" dirty="0" smtClean="0">
              <a:solidFill>
                <a:schemeClr val="bg1"/>
              </a:solidFill>
            </a:rPr>
            <a:t>000</a:t>
          </a:r>
          <a:r>
            <a:rPr lang="sr-Cyrl-RS" dirty="0" smtClean="0">
              <a:solidFill>
                <a:schemeClr val="bg1"/>
              </a:solidFill>
            </a:rPr>
            <a:t>.</a:t>
          </a:r>
          <a:r>
            <a:rPr lang="sr-Latn-RS" dirty="0" smtClean="0">
              <a:solidFill>
                <a:schemeClr val="bg1"/>
              </a:solidFill>
            </a:rPr>
            <a:t>000 </a:t>
          </a:r>
          <a:r>
            <a:rPr lang="sr-Cyrl-RS" dirty="0" smtClean="0">
              <a:solidFill>
                <a:schemeClr val="bg1"/>
              </a:solidFill>
            </a:rPr>
            <a:t>динара</a:t>
          </a:r>
          <a:endParaRPr lang="en-US" dirty="0">
            <a:solidFill>
              <a:schemeClr val="bg1"/>
            </a:solidFill>
          </a:endParaRPr>
        </a:p>
      </dgm:t>
    </dgm:pt>
    <dgm:pt modelId="{73ADFC91-EAB5-4621-8C76-D207DF7E46EB}" type="parTrans" cxnId="{28F1F12C-F4AD-4E97-81E8-8618F0209646}">
      <dgm:prSet/>
      <dgm:spPr/>
      <dgm:t>
        <a:bodyPr/>
        <a:lstStyle/>
        <a:p>
          <a:endParaRPr lang="en-US"/>
        </a:p>
      </dgm:t>
    </dgm:pt>
    <dgm:pt modelId="{BBBE51B8-3D99-4D37-A53E-85F69FB1F8D4}" type="sibTrans" cxnId="{28F1F12C-F4AD-4E97-81E8-8618F0209646}">
      <dgm:prSet/>
      <dgm:spPr/>
      <dgm:t>
        <a:bodyPr/>
        <a:lstStyle/>
        <a:p>
          <a:endParaRPr lang="en-US"/>
        </a:p>
      </dgm:t>
    </dgm:pt>
    <dgm:pt modelId="{A7091EAC-498C-4E8C-B46B-331B042A0C75}">
      <dgm:prSet phldrT="[Text]"/>
      <dgm:spPr/>
      <dgm:t>
        <a:bodyPr/>
        <a:lstStyle/>
        <a:p>
          <a:r>
            <a:rPr lang="ru-RU" dirty="0">
              <a:solidFill>
                <a:schemeClr val="bg1"/>
              </a:solidFill>
            </a:rPr>
            <a:t>Коришћење роба и услуга </a:t>
          </a:r>
          <a:r>
            <a:rPr lang="sr-Latn-RS" dirty="0" smtClean="0">
              <a:solidFill>
                <a:schemeClr val="bg1"/>
              </a:solidFill>
            </a:rPr>
            <a:t>797</a:t>
          </a:r>
          <a:r>
            <a:rPr lang="ru-RU" dirty="0" smtClean="0">
              <a:solidFill>
                <a:schemeClr val="bg1"/>
              </a:solidFill>
            </a:rPr>
            <a:t>.</a:t>
          </a:r>
          <a:r>
            <a:rPr lang="sr-Latn-RS" dirty="0" smtClean="0">
              <a:solidFill>
                <a:schemeClr val="bg1"/>
              </a:solidFill>
            </a:rPr>
            <a:t>551</a:t>
          </a:r>
          <a:r>
            <a:rPr lang="ru-RU" dirty="0" smtClean="0">
              <a:solidFill>
                <a:schemeClr val="bg1"/>
              </a:solidFill>
            </a:rPr>
            <a:t>.</a:t>
          </a:r>
          <a:r>
            <a:rPr lang="sr-Latn-RS" dirty="0" smtClean="0">
              <a:solidFill>
                <a:schemeClr val="bg1"/>
              </a:solidFill>
            </a:rPr>
            <a:t>752</a:t>
          </a:r>
          <a:r>
            <a:rPr lang="ru-RU" dirty="0" smtClean="0">
              <a:solidFill>
                <a:schemeClr val="bg1"/>
              </a:solidFill>
            </a:rPr>
            <a:t> </a:t>
          </a:r>
          <a:r>
            <a:rPr lang="ru-RU" dirty="0">
              <a:solidFill>
                <a:schemeClr val="bg1"/>
              </a:solidFill>
            </a:rPr>
            <a:t>динара</a:t>
          </a:r>
          <a:endParaRPr lang="en-US" dirty="0">
            <a:solidFill>
              <a:schemeClr val="bg1"/>
            </a:solidFill>
          </a:endParaRPr>
        </a:p>
      </dgm:t>
    </dgm:pt>
    <dgm:pt modelId="{5263AC43-AEF9-405C-B9BD-C1E77733E429}" type="parTrans" cxnId="{AE26F329-897E-412E-A92A-D95A8804158B}">
      <dgm:prSet/>
      <dgm:spPr/>
      <dgm:t>
        <a:bodyPr/>
        <a:lstStyle/>
        <a:p>
          <a:endParaRPr lang="en-US"/>
        </a:p>
      </dgm:t>
    </dgm:pt>
    <dgm:pt modelId="{686A1A37-AC61-4EC6-8398-59788F898E91}" type="sibTrans" cxnId="{AE26F329-897E-412E-A92A-D95A8804158B}">
      <dgm:prSet/>
      <dgm:spPr/>
      <dgm:t>
        <a:bodyPr/>
        <a:lstStyle/>
        <a:p>
          <a:endParaRPr lang="en-US"/>
        </a:p>
      </dgm:t>
    </dgm:pt>
    <dgm:pt modelId="{7D1C9009-9B60-4C15-8E3B-F949FAB90776}">
      <dgm:prSet phldrT="[Text]" phldr="1"/>
      <dgm:spPr/>
      <dgm:t>
        <a:bodyPr/>
        <a:lstStyle/>
        <a:p>
          <a:endParaRPr lang="en-US" dirty="0"/>
        </a:p>
      </dgm:t>
    </dgm:pt>
    <dgm:pt modelId="{E75197AC-E7B0-4C26-9D1F-47E47BE7CCEF}" type="parTrans" cxnId="{4E6E6427-5348-4ECF-99CC-46CA5F3BDA5F}">
      <dgm:prSet/>
      <dgm:spPr/>
      <dgm:t>
        <a:bodyPr/>
        <a:lstStyle/>
        <a:p>
          <a:endParaRPr lang="en-US"/>
        </a:p>
      </dgm:t>
    </dgm:pt>
    <dgm:pt modelId="{9D56A871-CE7A-4922-AAF9-9D95A29D1039}" type="sibTrans" cxnId="{4E6E6427-5348-4ECF-99CC-46CA5F3BDA5F}">
      <dgm:prSet/>
      <dgm:spPr/>
      <dgm:t>
        <a:bodyPr/>
        <a:lstStyle/>
        <a:p>
          <a:endParaRPr lang="en-US"/>
        </a:p>
      </dgm:t>
    </dgm:pt>
    <dgm:pt modelId="{BEBB7508-5593-4665-86D9-67DC9EEDFE00}">
      <dgm:prSet phldrT="[Text]" phldr="1"/>
      <dgm:spPr/>
      <dgm:t>
        <a:bodyPr/>
        <a:lstStyle/>
        <a:p>
          <a:endParaRPr lang="en-US"/>
        </a:p>
      </dgm:t>
    </dgm:pt>
    <dgm:pt modelId="{C01D930E-241E-4B8F-9FFE-A12F23D4AE61}" type="parTrans" cxnId="{8AD44159-442C-4DEC-ACDC-2060DD6FE511}">
      <dgm:prSet/>
      <dgm:spPr/>
      <dgm:t>
        <a:bodyPr/>
        <a:lstStyle/>
        <a:p>
          <a:endParaRPr lang="en-US"/>
        </a:p>
      </dgm:t>
    </dgm:pt>
    <dgm:pt modelId="{8C2D30BC-9728-4727-AC9C-7DD1886B66DA}" type="sibTrans" cxnId="{8AD44159-442C-4DEC-ACDC-2060DD6FE511}">
      <dgm:prSet/>
      <dgm:spPr/>
      <dgm:t>
        <a:bodyPr/>
        <a:lstStyle/>
        <a:p>
          <a:endParaRPr lang="en-US"/>
        </a:p>
      </dgm:t>
    </dgm:pt>
    <dgm:pt modelId="{DC185536-47EC-480B-B419-24BC666B206E}">
      <dgm:prSet phldrT="[Text]" phldr="1"/>
      <dgm:spPr/>
      <dgm:t>
        <a:bodyPr/>
        <a:lstStyle/>
        <a:p>
          <a:endParaRPr lang="en-US"/>
        </a:p>
      </dgm:t>
    </dgm:pt>
    <dgm:pt modelId="{43B3845C-4A8E-4186-AC01-CB23C9CE3CE4}" type="parTrans" cxnId="{D6D3D766-AAF1-452B-B7A5-DE64D7EFBDAC}">
      <dgm:prSet/>
      <dgm:spPr/>
      <dgm:t>
        <a:bodyPr/>
        <a:lstStyle/>
        <a:p>
          <a:endParaRPr lang="en-US"/>
        </a:p>
      </dgm:t>
    </dgm:pt>
    <dgm:pt modelId="{FF327DB0-0FCC-45EC-A004-6349AB5E0A19}" type="sibTrans" cxnId="{D6D3D766-AAF1-452B-B7A5-DE64D7EFBDAC}">
      <dgm:prSet/>
      <dgm:spPr/>
      <dgm:t>
        <a:bodyPr/>
        <a:lstStyle/>
        <a:p>
          <a:endParaRPr lang="en-US"/>
        </a:p>
      </dgm:t>
    </dgm:pt>
    <dgm:pt modelId="{343B6168-99DB-4C0C-9BE7-E54D7B80C5AD}">
      <dgm:prSet phldrT="[Text]" phldr="1"/>
      <dgm:spPr/>
      <dgm:t>
        <a:bodyPr/>
        <a:lstStyle/>
        <a:p>
          <a:endParaRPr lang="en-US"/>
        </a:p>
      </dgm:t>
    </dgm:pt>
    <dgm:pt modelId="{6F98FC42-2370-4FD0-A627-0708511F7F32}" type="parTrans" cxnId="{3DFE3AE5-6DA5-4440-A66F-1437FD4DC5D4}">
      <dgm:prSet/>
      <dgm:spPr/>
      <dgm:t>
        <a:bodyPr/>
        <a:lstStyle/>
        <a:p>
          <a:endParaRPr lang="en-US"/>
        </a:p>
      </dgm:t>
    </dgm:pt>
    <dgm:pt modelId="{95FBDDB6-4174-4619-B543-81DEF6B7716A}" type="sibTrans" cxnId="{3DFE3AE5-6DA5-4440-A66F-1437FD4DC5D4}">
      <dgm:prSet/>
      <dgm:spPr/>
      <dgm:t>
        <a:bodyPr/>
        <a:lstStyle/>
        <a:p>
          <a:endParaRPr lang="en-US"/>
        </a:p>
      </dgm:t>
    </dgm:pt>
    <dgm:pt modelId="{AC73436A-3EE6-4AB1-8B81-F0B7414514C2}">
      <dgm:prSet phldrT="[Text]" phldr="1"/>
      <dgm:spPr/>
      <dgm:t>
        <a:bodyPr/>
        <a:lstStyle/>
        <a:p>
          <a:endParaRPr lang="en-US"/>
        </a:p>
      </dgm:t>
    </dgm:pt>
    <dgm:pt modelId="{67F09836-65ED-439A-8E55-BF0FF6A12BA6}" type="parTrans" cxnId="{667A6532-F93A-4FD0-BD4D-A1165020F36F}">
      <dgm:prSet/>
      <dgm:spPr/>
      <dgm:t>
        <a:bodyPr/>
        <a:lstStyle/>
        <a:p>
          <a:endParaRPr lang="en-US"/>
        </a:p>
      </dgm:t>
    </dgm:pt>
    <dgm:pt modelId="{6C19F97B-9D99-4777-817C-1695A372D4F1}" type="sibTrans" cxnId="{667A6532-F93A-4FD0-BD4D-A1165020F36F}">
      <dgm:prSet/>
      <dgm:spPr/>
      <dgm:t>
        <a:bodyPr/>
        <a:lstStyle/>
        <a:p>
          <a:endParaRPr lang="en-US"/>
        </a:p>
      </dgm:t>
    </dgm:pt>
    <dgm:pt modelId="{352A865C-AD96-4AB1-8A5C-397B7A7D9B07}">
      <dgm:prSet phldrT="[Text]" phldr="1"/>
      <dgm:spPr/>
      <dgm:t>
        <a:bodyPr/>
        <a:lstStyle/>
        <a:p>
          <a:endParaRPr lang="en-US"/>
        </a:p>
      </dgm:t>
    </dgm:pt>
    <dgm:pt modelId="{7EC1ADA9-9F6E-4AFC-AE86-4831D523AA38}" type="parTrans" cxnId="{464AEB83-A961-4BF3-980D-8DBCF9264695}">
      <dgm:prSet/>
      <dgm:spPr/>
      <dgm:t>
        <a:bodyPr/>
        <a:lstStyle/>
        <a:p>
          <a:endParaRPr lang="en-US"/>
        </a:p>
      </dgm:t>
    </dgm:pt>
    <dgm:pt modelId="{7473CF13-22F0-41AF-BD4E-305659448BE2}" type="sibTrans" cxnId="{464AEB83-A961-4BF3-980D-8DBCF9264695}">
      <dgm:prSet/>
      <dgm:spPr/>
      <dgm:t>
        <a:bodyPr/>
        <a:lstStyle/>
        <a:p>
          <a:endParaRPr lang="en-US"/>
        </a:p>
      </dgm:t>
    </dgm:pt>
    <dgm:pt modelId="{91651A17-950C-49EC-8C35-2517548AE9E6}">
      <dgm:prSet/>
      <dgm:spPr/>
      <dgm:t>
        <a:bodyPr/>
        <a:lstStyle/>
        <a:p>
          <a:r>
            <a:rPr lang="sr-Cyrl-RS" dirty="0">
              <a:solidFill>
                <a:schemeClr val="bg1"/>
              </a:solidFill>
            </a:rPr>
            <a:t>Капитални издаци </a:t>
          </a:r>
          <a:r>
            <a:rPr lang="sr-Latn-RS" dirty="0" smtClean="0">
              <a:solidFill>
                <a:schemeClr val="bg1"/>
              </a:solidFill>
            </a:rPr>
            <a:t>620</a:t>
          </a:r>
          <a:r>
            <a:rPr lang="sr-Cyrl-RS" dirty="0" smtClean="0">
              <a:solidFill>
                <a:schemeClr val="bg1"/>
              </a:solidFill>
            </a:rPr>
            <a:t>.</a:t>
          </a:r>
          <a:r>
            <a:rPr lang="sr-Latn-RS" dirty="0" smtClean="0">
              <a:solidFill>
                <a:schemeClr val="bg1"/>
              </a:solidFill>
            </a:rPr>
            <a:t>055</a:t>
          </a:r>
          <a:r>
            <a:rPr lang="sr-Cyrl-RS" dirty="0" smtClean="0">
              <a:solidFill>
                <a:schemeClr val="bg1"/>
              </a:solidFill>
            </a:rPr>
            <a:t>.</a:t>
          </a:r>
          <a:r>
            <a:rPr lang="sr-Latn-RS" dirty="0" smtClean="0">
              <a:solidFill>
                <a:schemeClr val="bg1"/>
              </a:solidFill>
            </a:rPr>
            <a:t>498</a:t>
          </a:r>
          <a:r>
            <a:rPr lang="sr-Cyrl-RS" dirty="0" smtClean="0">
              <a:solidFill>
                <a:schemeClr val="bg1"/>
              </a:solidFill>
            </a:rPr>
            <a:t> </a:t>
          </a:r>
          <a:r>
            <a:rPr lang="sr-Cyrl-RS" dirty="0">
              <a:solidFill>
                <a:schemeClr val="bg1"/>
              </a:solidFill>
            </a:rPr>
            <a:t>динара</a:t>
          </a:r>
          <a:endParaRPr lang="en-US" dirty="0">
            <a:solidFill>
              <a:schemeClr val="bg1"/>
            </a:solidFill>
          </a:endParaRPr>
        </a:p>
      </dgm:t>
    </dgm:pt>
    <dgm:pt modelId="{842A79D3-4827-4424-A76D-539154392405}" type="parTrans" cxnId="{E14E4EEE-087E-4E8C-92C7-D48A2C2A60C4}">
      <dgm:prSet/>
      <dgm:spPr/>
      <dgm:t>
        <a:bodyPr/>
        <a:lstStyle/>
        <a:p>
          <a:endParaRPr lang="en-US"/>
        </a:p>
      </dgm:t>
    </dgm:pt>
    <dgm:pt modelId="{8962C693-DF60-43F6-9F43-7615C2E1439A}" type="sibTrans" cxnId="{E14E4EEE-087E-4E8C-92C7-D48A2C2A60C4}">
      <dgm:prSet/>
      <dgm:spPr/>
      <dgm:t>
        <a:bodyPr/>
        <a:lstStyle/>
        <a:p>
          <a:endParaRPr lang="en-US"/>
        </a:p>
      </dgm:t>
    </dgm:pt>
    <dgm:pt modelId="{3641F520-BAF8-4BA4-A826-44FA753A5F4E}">
      <dgm:prSet/>
      <dgm:spPr/>
      <dgm:t>
        <a:bodyPr/>
        <a:lstStyle/>
        <a:p>
          <a:endParaRPr lang="en-US" dirty="0"/>
        </a:p>
      </dgm:t>
    </dgm:pt>
    <dgm:pt modelId="{31D6B297-275C-4FAC-A07E-4467512471AD}" type="parTrans" cxnId="{D5A26C81-B5CA-4FF9-85ED-60967857EFA6}">
      <dgm:prSet/>
      <dgm:spPr/>
      <dgm:t>
        <a:bodyPr/>
        <a:lstStyle/>
        <a:p>
          <a:endParaRPr lang="en-US"/>
        </a:p>
      </dgm:t>
    </dgm:pt>
    <dgm:pt modelId="{53B82682-8E0C-4903-98EA-36CBB0B8A63B}" type="sibTrans" cxnId="{D5A26C81-B5CA-4FF9-85ED-60967857EFA6}">
      <dgm:prSet/>
      <dgm:spPr/>
      <dgm:t>
        <a:bodyPr/>
        <a:lstStyle/>
        <a:p>
          <a:endParaRPr lang="en-US"/>
        </a:p>
      </dgm:t>
    </dgm:pt>
    <dgm:pt modelId="{3BA9396D-1753-43D3-A703-A75A7C19204B}">
      <dgm:prSet/>
      <dgm:spPr/>
      <dgm:t>
        <a:bodyPr/>
        <a:lstStyle/>
        <a:p>
          <a:endParaRPr lang="en-US" dirty="0"/>
        </a:p>
      </dgm:t>
    </dgm:pt>
    <dgm:pt modelId="{FDC0F8DA-00AF-40CD-B616-B7AA7472101C}" type="parTrans" cxnId="{4A16358E-6F75-4AC0-B6E5-E26F15B1A750}">
      <dgm:prSet/>
      <dgm:spPr/>
      <dgm:t>
        <a:bodyPr/>
        <a:lstStyle/>
        <a:p>
          <a:endParaRPr lang="en-US"/>
        </a:p>
      </dgm:t>
    </dgm:pt>
    <dgm:pt modelId="{869210E2-CDFB-49E6-A3F9-D5A55D2018F0}" type="sibTrans" cxnId="{4A16358E-6F75-4AC0-B6E5-E26F15B1A750}">
      <dgm:prSet/>
      <dgm:spPr/>
      <dgm:t>
        <a:bodyPr/>
        <a:lstStyle/>
        <a:p>
          <a:endParaRPr lang="en-US"/>
        </a:p>
      </dgm:t>
    </dgm:pt>
    <dgm:pt modelId="{C64FD589-26EA-483C-BB5E-C8324A82EAF5}">
      <dgm:prSet/>
      <dgm:spPr/>
      <dgm:t>
        <a:bodyPr/>
        <a:lstStyle/>
        <a:p>
          <a:endParaRPr lang="en-US" dirty="0"/>
        </a:p>
      </dgm:t>
    </dgm:pt>
    <dgm:pt modelId="{1E312D33-14E1-4B2B-A210-2A735401CE1C}" type="parTrans" cxnId="{B6507D96-25C4-4121-9433-2A113978B784}">
      <dgm:prSet/>
      <dgm:spPr/>
      <dgm:t>
        <a:bodyPr/>
        <a:lstStyle/>
        <a:p>
          <a:endParaRPr lang="en-US"/>
        </a:p>
      </dgm:t>
    </dgm:pt>
    <dgm:pt modelId="{46E45D53-1277-4C97-8E3B-323B4EBF62F5}" type="sibTrans" cxnId="{B6507D96-25C4-4121-9433-2A113978B784}">
      <dgm:prSet/>
      <dgm:spPr/>
      <dgm:t>
        <a:bodyPr/>
        <a:lstStyle/>
        <a:p>
          <a:endParaRPr lang="en-US"/>
        </a:p>
      </dgm:t>
    </dgm:pt>
    <dgm:pt modelId="{4746DA87-483C-4B84-9A22-BC58F96CB23A}">
      <dgm:prSet/>
      <dgm:spPr/>
      <dgm:t>
        <a:bodyPr/>
        <a:lstStyle/>
        <a:p>
          <a:r>
            <a:rPr lang="sr-Cyrl-RS" dirty="0">
              <a:solidFill>
                <a:schemeClr val="bg1"/>
              </a:solidFill>
            </a:rPr>
            <a:t>Расходи за запослене </a:t>
          </a:r>
          <a:r>
            <a:rPr lang="sr-Cyrl-RS" dirty="0" smtClean="0">
              <a:solidFill>
                <a:schemeClr val="bg1"/>
              </a:solidFill>
            </a:rPr>
            <a:t>4</a:t>
          </a:r>
          <a:r>
            <a:rPr lang="sr-Latn-RS" dirty="0" smtClean="0">
              <a:solidFill>
                <a:schemeClr val="bg1"/>
              </a:solidFill>
            </a:rPr>
            <a:t>86</a:t>
          </a:r>
          <a:r>
            <a:rPr lang="sr-Cyrl-RS" dirty="0" smtClean="0">
              <a:solidFill>
                <a:schemeClr val="bg1"/>
              </a:solidFill>
            </a:rPr>
            <a:t>.</a:t>
          </a:r>
          <a:r>
            <a:rPr lang="sr-Latn-RS" dirty="0" smtClean="0">
              <a:solidFill>
                <a:schemeClr val="bg1"/>
              </a:solidFill>
            </a:rPr>
            <a:t>842</a:t>
          </a:r>
          <a:r>
            <a:rPr lang="sr-Cyrl-RS" dirty="0" smtClean="0">
              <a:solidFill>
                <a:schemeClr val="bg1"/>
              </a:solidFill>
            </a:rPr>
            <a:t>.</a:t>
          </a:r>
          <a:r>
            <a:rPr lang="sr-Latn-RS" dirty="0" smtClean="0">
              <a:solidFill>
                <a:schemeClr val="bg1"/>
              </a:solidFill>
            </a:rPr>
            <a:t>750</a:t>
          </a:r>
          <a:r>
            <a:rPr lang="sr-Cyrl-RS" dirty="0" smtClean="0">
              <a:solidFill>
                <a:schemeClr val="bg1"/>
              </a:solidFill>
            </a:rPr>
            <a:t> </a:t>
          </a:r>
          <a:r>
            <a:rPr lang="sr-Cyrl-RS" dirty="0">
              <a:solidFill>
                <a:schemeClr val="bg1"/>
              </a:solidFill>
            </a:rPr>
            <a:t>динара</a:t>
          </a:r>
          <a:endParaRPr lang="en-US" dirty="0">
            <a:solidFill>
              <a:schemeClr val="bg1"/>
            </a:solidFill>
          </a:endParaRPr>
        </a:p>
      </dgm:t>
    </dgm:pt>
    <dgm:pt modelId="{8A92D324-8EB2-4984-ADCB-62EACF9FECFF}" type="parTrans" cxnId="{0F519843-417F-4196-AE51-1E900F71077B}">
      <dgm:prSet/>
      <dgm:spPr/>
      <dgm:t>
        <a:bodyPr/>
        <a:lstStyle/>
        <a:p>
          <a:endParaRPr lang="en-US"/>
        </a:p>
      </dgm:t>
    </dgm:pt>
    <dgm:pt modelId="{DB95B0B9-5D2D-4D1A-A4F8-70F45A0E9738}" type="sibTrans" cxnId="{0F519843-417F-4196-AE51-1E900F71077B}">
      <dgm:prSet/>
      <dgm:spPr/>
      <dgm:t>
        <a:bodyPr/>
        <a:lstStyle/>
        <a:p>
          <a:endParaRPr lang="en-US"/>
        </a:p>
      </dgm:t>
    </dgm:pt>
    <dgm:pt modelId="{8329AE49-ECD5-4C13-B90F-CA83B6E6F994}">
      <dgm:prSet/>
      <dgm:spPr/>
      <dgm:t>
        <a:bodyPr/>
        <a:lstStyle/>
        <a:p>
          <a:r>
            <a:rPr lang="sr-Cyrl-RS" dirty="0">
              <a:solidFill>
                <a:schemeClr val="bg1"/>
              </a:solidFill>
            </a:rPr>
            <a:t>Социјална </a:t>
          </a:r>
          <a:r>
            <a:rPr lang="sr-Cyrl-RS" dirty="0" smtClean="0">
              <a:solidFill>
                <a:schemeClr val="bg1"/>
              </a:solidFill>
            </a:rPr>
            <a:t> заштита </a:t>
          </a:r>
          <a:r>
            <a:rPr lang="sr-Latn-RS" dirty="0" smtClean="0">
              <a:solidFill>
                <a:schemeClr val="bg1"/>
              </a:solidFill>
            </a:rPr>
            <a:t>85</a:t>
          </a:r>
          <a:r>
            <a:rPr lang="sr-Cyrl-RS" dirty="0" smtClean="0">
              <a:solidFill>
                <a:schemeClr val="bg1"/>
              </a:solidFill>
            </a:rPr>
            <a:t>.</a:t>
          </a:r>
          <a:r>
            <a:rPr lang="sr-Latn-RS" dirty="0" smtClean="0">
              <a:solidFill>
                <a:schemeClr val="bg1"/>
              </a:solidFill>
            </a:rPr>
            <a:t>900</a:t>
          </a:r>
          <a:r>
            <a:rPr lang="sr-Cyrl-RS" dirty="0" smtClean="0">
              <a:solidFill>
                <a:schemeClr val="bg1"/>
              </a:solidFill>
            </a:rPr>
            <a:t>.000 </a:t>
          </a:r>
          <a:r>
            <a:rPr lang="sr-Cyrl-RS" dirty="0">
              <a:solidFill>
                <a:schemeClr val="bg1"/>
              </a:solidFill>
            </a:rPr>
            <a:t>динара</a:t>
          </a:r>
          <a:endParaRPr lang="en-US" dirty="0">
            <a:solidFill>
              <a:schemeClr val="bg1"/>
            </a:solidFill>
          </a:endParaRPr>
        </a:p>
      </dgm:t>
    </dgm:pt>
    <dgm:pt modelId="{6A3537F1-6C7A-4D5E-9BC9-14D14BE7BA95}" type="parTrans" cxnId="{47BC94C2-46D4-453B-A292-6076A9F8EE3B}">
      <dgm:prSet/>
      <dgm:spPr/>
      <dgm:t>
        <a:bodyPr/>
        <a:lstStyle/>
        <a:p>
          <a:endParaRPr lang="en-US"/>
        </a:p>
      </dgm:t>
    </dgm:pt>
    <dgm:pt modelId="{9CB0C477-89B3-4058-B341-9FC9F0AB6BB2}" type="sibTrans" cxnId="{47BC94C2-46D4-453B-A292-6076A9F8EE3B}">
      <dgm:prSet/>
      <dgm:spPr/>
      <dgm:t>
        <a:bodyPr/>
        <a:lstStyle/>
        <a:p>
          <a:endParaRPr lang="en-US"/>
        </a:p>
      </dgm:t>
    </dgm:pt>
    <dgm:pt modelId="{3FA5C700-C8EE-4CAC-8DA0-0BA7CA952C72}">
      <dgm:prSet/>
      <dgm:spPr/>
      <dgm:t>
        <a:bodyPr/>
        <a:lstStyle/>
        <a:p>
          <a:r>
            <a:rPr lang="sr-Cyrl-RS" dirty="0">
              <a:solidFill>
                <a:schemeClr val="bg1"/>
              </a:solidFill>
            </a:rPr>
            <a:t>Дотације и трансфери </a:t>
          </a:r>
          <a:r>
            <a:rPr lang="sr-Latn-RS" dirty="0" smtClean="0">
              <a:solidFill>
                <a:schemeClr val="bg1"/>
              </a:solidFill>
            </a:rPr>
            <a:t>242</a:t>
          </a:r>
          <a:r>
            <a:rPr lang="sr-Cyrl-RS" dirty="0" smtClean="0">
              <a:solidFill>
                <a:schemeClr val="bg1"/>
              </a:solidFill>
            </a:rPr>
            <a:t>.</a:t>
          </a:r>
          <a:r>
            <a:rPr lang="sr-Latn-RS" dirty="0" smtClean="0">
              <a:solidFill>
                <a:schemeClr val="bg1"/>
              </a:solidFill>
            </a:rPr>
            <a:t>975</a:t>
          </a:r>
          <a:r>
            <a:rPr lang="sr-Cyrl-RS" dirty="0" smtClean="0">
              <a:solidFill>
                <a:schemeClr val="bg1"/>
              </a:solidFill>
            </a:rPr>
            <a:t>.</a:t>
          </a:r>
          <a:r>
            <a:rPr lang="sr-Latn-RS" dirty="0" smtClean="0">
              <a:solidFill>
                <a:schemeClr val="bg1"/>
              </a:solidFill>
            </a:rPr>
            <a:t>000</a:t>
          </a:r>
          <a:r>
            <a:rPr lang="sr-Cyrl-RS" dirty="0" smtClean="0">
              <a:solidFill>
                <a:schemeClr val="bg1"/>
              </a:solidFill>
            </a:rPr>
            <a:t> </a:t>
          </a:r>
          <a:r>
            <a:rPr lang="sr-Cyrl-RS" dirty="0">
              <a:solidFill>
                <a:schemeClr val="bg1"/>
              </a:solidFill>
            </a:rPr>
            <a:t>динара</a:t>
          </a:r>
          <a:endParaRPr lang="en-US" dirty="0">
            <a:solidFill>
              <a:schemeClr val="bg1"/>
            </a:solidFill>
          </a:endParaRPr>
        </a:p>
      </dgm:t>
    </dgm:pt>
    <dgm:pt modelId="{6970CC38-AACF-4350-BF4D-BD796B05B1FA}" type="parTrans" cxnId="{3BA8FFD8-B6F3-4518-99B6-8F25F307CF52}">
      <dgm:prSet/>
      <dgm:spPr/>
      <dgm:t>
        <a:bodyPr/>
        <a:lstStyle/>
        <a:p>
          <a:endParaRPr lang="en-US"/>
        </a:p>
      </dgm:t>
    </dgm:pt>
    <dgm:pt modelId="{61B610E5-4DC8-4394-A22C-5BBE6CDEE232}" type="sibTrans" cxnId="{3BA8FFD8-B6F3-4518-99B6-8F25F307CF52}">
      <dgm:prSet/>
      <dgm:spPr/>
      <dgm:t>
        <a:bodyPr/>
        <a:lstStyle/>
        <a:p>
          <a:endParaRPr lang="en-US"/>
        </a:p>
      </dgm:t>
    </dgm:pt>
    <dgm:pt modelId="{ED01A515-5448-4A3E-A2EC-575448D0F5AA}">
      <dgm:prSet/>
      <dgm:spPr/>
      <dgm:t>
        <a:bodyPr/>
        <a:lstStyle/>
        <a:p>
          <a:r>
            <a:rPr lang="sr-Cyrl-RS" dirty="0">
              <a:solidFill>
                <a:schemeClr val="bg1"/>
              </a:solidFill>
            </a:rPr>
            <a:t>Остали </a:t>
          </a:r>
          <a:r>
            <a:rPr lang="sr-Cyrl-RS" dirty="0" smtClean="0">
              <a:solidFill>
                <a:schemeClr val="bg1"/>
              </a:solidFill>
            </a:rPr>
            <a:t>расходи 1</a:t>
          </a:r>
          <a:r>
            <a:rPr lang="sr-Latn-RS" dirty="0" smtClean="0">
              <a:solidFill>
                <a:schemeClr val="bg1"/>
              </a:solidFill>
            </a:rPr>
            <a:t>69</a:t>
          </a:r>
          <a:r>
            <a:rPr lang="sr-Cyrl-RS" dirty="0" smtClean="0">
              <a:solidFill>
                <a:schemeClr val="bg1"/>
              </a:solidFill>
            </a:rPr>
            <a:t>.</a:t>
          </a:r>
          <a:r>
            <a:rPr lang="sr-Latn-RS" dirty="0" smtClean="0">
              <a:solidFill>
                <a:schemeClr val="bg1"/>
              </a:solidFill>
            </a:rPr>
            <a:t>675</a:t>
          </a:r>
          <a:r>
            <a:rPr lang="sr-Cyrl-RS" dirty="0" smtClean="0">
              <a:solidFill>
                <a:schemeClr val="bg1"/>
              </a:solidFill>
            </a:rPr>
            <a:t>.000  динара</a:t>
          </a:r>
          <a:endParaRPr lang="en-US" dirty="0">
            <a:solidFill>
              <a:schemeClr val="bg1"/>
            </a:solidFill>
          </a:endParaRPr>
        </a:p>
      </dgm:t>
    </dgm:pt>
    <dgm:pt modelId="{3C8BC949-583D-42C4-9E18-497A2FA6C1D3}" type="parTrans" cxnId="{30638209-A4D1-4BFE-943D-C66C72DB50AF}">
      <dgm:prSet/>
      <dgm:spPr/>
      <dgm:t>
        <a:bodyPr/>
        <a:lstStyle/>
        <a:p>
          <a:endParaRPr lang="en-US"/>
        </a:p>
      </dgm:t>
    </dgm:pt>
    <dgm:pt modelId="{B658162B-CA61-458F-8F17-E18D499D4DE8}" type="sibTrans" cxnId="{30638209-A4D1-4BFE-943D-C66C72DB50AF}">
      <dgm:prSet/>
      <dgm:spPr/>
      <dgm:t>
        <a:bodyPr/>
        <a:lstStyle/>
        <a:p>
          <a:endParaRPr lang="en-US"/>
        </a:p>
      </dgm:t>
    </dgm:pt>
    <dgm:pt modelId="{AE26BF5A-34A6-4192-8BEA-D9ECFB941642}">
      <dgm:prSet/>
      <dgm:spPr/>
      <dgm:t>
        <a:bodyPr/>
        <a:lstStyle/>
        <a:p>
          <a:r>
            <a:rPr lang="sr-Cyrl-RS" dirty="0">
              <a:solidFill>
                <a:schemeClr val="bg1"/>
              </a:solidFill>
            </a:rPr>
            <a:t>Средства резерве </a:t>
          </a:r>
          <a:r>
            <a:rPr lang="sr-Latn-RS" dirty="0" smtClean="0">
              <a:solidFill>
                <a:schemeClr val="bg1"/>
              </a:solidFill>
            </a:rPr>
            <a:t>23</a:t>
          </a:r>
          <a:r>
            <a:rPr lang="sr-Cyrl-RS" dirty="0" smtClean="0">
              <a:solidFill>
                <a:schemeClr val="bg1"/>
              </a:solidFill>
            </a:rPr>
            <a:t>.100.000</a:t>
          </a:r>
          <a:endParaRPr lang="en-US" dirty="0">
            <a:solidFill>
              <a:schemeClr val="bg1"/>
            </a:solidFill>
          </a:endParaRPr>
        </a:p>
      </dgm:t>
    </dgm:pt>
    <dgm:pt modelId="{053AEA0B-0F73-4DAC-9295-FCA55D0C5C5A}" type="parTrans" cxnId="{C2BA2E7D-A4DC-497F-82AA-B05171512E7B}">
      <dgm:prSet/>
      <dgm:spPr/>
      <dgm:t>
        <a:bodyPr/>
        <a:lstStyle/>
        <a:p>
          <a:endParaRPr lang="en-US"/>
        </a:p>
      </dgm:t>
    </dgm:pt>
    <dgm:pt modelId="{F67939D1-3ADF-4276-A6FA-0083CE5DA4FA}" type="sibTrans" cxnId="{C2BA2E7D-A4DC-497F-82AA-B05171512E7B}">
      <dgm:prSet/>
      <dgm:spPr/>
      <dgm:t>
        <a:bodyPr/>
        <a:lstStyle/>
        <a:p>
          <a:endParaRPr lang="en-US"/>
        </a:p>
      </dgm:t>
    </dgm:pt>
    <dgm:pt modelId="{9C6F0069-43DC-402D-BD84-1006528FCE04}">
      <dgm:prSet/>
      <dgm:spPr/>
      <dgm:t>
        <a:bodyPr/>
        <a:lstStyle/>
        <a:p>
          <a:r>
            <a:rPr lang="sr-Cyrl-RS" dirty="0" smtClean="0">
              <a:solidFill>
                <a:schemeClr val="bg1"/>
              </a:solidFill>
            </a:rPr>
            <a:t>Отплата камата и пратећи трошкови задуживања </a:t>
          </a:r>
          <a:r>
            <a:rPr lang="sr-Latn-RS" dirty="0" smtClean="0">
              <a:solidFill>
                <a:schemeClr val="bg1"/>
              </a:solidFill>
            </a:rPr>
            <a:t>5</a:t>
          </a:r>
          <a:r>
            <a:rPr lang="sr-Cyrl-RS" dirty="0" smtClean="0">
              <a:solidFill>
                <a:schemeClr val="bg1"/>
              </a:solidFill>
            </a:rPr>
            <a:t>.</a:t>
          </a:r>
          <a:r>
            <a:rPr lang="sr-Latn-RS" dirty="0" smtClean="0">
              <a:solidFill>
                <a:schemeClr val="bg1"/>
              </a:solidFill>
            </a:rPr>
            <a:t>900</a:t>
          </a:r>
          <a:r>
            <a:rPr lang="sr-Cyrl-RS" dirty="0" smtClean="0">
              <a:solidFill>
                <a:schemeClr val="bg1"/>
              </a:solidFill>
            </a:rPr>
            <a:t>.</a:t>
          </a:r>
          <a:r>
            <a:rPr lang="sr-Latn-RS" dirty="0" smtClean="0">
              <a:solidFill>
                <a:schemeClr val="bg1"/>
              </a:solidFill>
            </a:rPr>
            <a:t>000</a:t>
          </a:r>
          <a:r>
            <a:rPr lang="sr-Cyrl-RS" dirty="0" smtClean="0">
              <a:solidFill>
                <a:schemeClr val="bg1"/>
              </a:solidFill>
            </a:rPr>
            <a:t> динара</a:t>
          </a:r>
          <a:endParaRPr lang="en-US" dirty="0">
            <a:solidFill>
              <a:schemeClr val="bg1"/>
            </a:solidFill>
          </a:endParaRPr>
        </a:p>
      </dgm:t>
    </dgm:pt>
    <dgm:pt modelId="{9FF20664-3F6F-4415-8233-D443550F6854}" type="sibTrans" cxnId="{A14346A8-4918-4300-9891-20568D283921}">
      <dgm:prSet/>
      <dgm:spPr/>
      <dgm:t>
        <a:bodyPr/>
        <a:lstStyle/>
        <a:p>
          <a:endParaRPr lang="en-US"/>
        </a:p>
      </dgm:t>
    </dgm:pt>
    <dgm:pt modelId="{44D9A023-5F81-4677-8A1D-494A76B02F4A}" type="parTrans" cxnId="{A14346A8-4918-4300-9891-20568D283921}">
      <dgm:prSet/>
      <dgm:spPr/>
      <dgm:t>
        <a:bodyPr/>
        <a:lstStyle/>
        <a:p>
          <a:endParaRPr lang="en-US"/>
        </a:p>
      </dgm:t>
    </dgm:pt>
    <dgm:pt modelId="{71DB6AA6-42EF-4243-8889-D19C1F76BB0F}">
      <dgm:prSet/>
      <dgm:spPr/>
      <dgm:t>
        <a:bodyPr/>
        <a:lstStyle/>
        <a:p>
          <a:r>
            <a:rPr lang="sr-Cyrl-RS" dirty="0" smtClean="0">
              <a:solidFill>
                <a:schemeClr val="bg1"/>
              </a:solidFill>
            </a:rPr>
            <a:t>Отплата главнице 1</a:t>
          </a:r>
          <a:r>
            <a:rPr lang="sr-Latn-RS" dirty="0" smtClean="0">
              <a:solidFill>
                <a:schemeClr val="bg1"/>
              </a:solidFill>
            </a:rPr>
            <a:t>10</a:t>
          </a:r>
          <a:r>
            <a:rPr lang="sr-Cyrl-RS" dirty="0" smtClean="0">
              <a:solidFill>
                <a:schemeClr val="bg1"/>
              </a:solidFill>
            </a:rPr>
            <a:t>.</a:t>
          </a:r>
          <a:r>
            <a:rPr lang="sr-Latn-RS" dirty="0" smtClean="0">
              <a:solidFill>
                <a:schemeClr val="bg1"/>
              </a:solidFill>
            </a:rPr>
            <a:t>0</a:t>
          </a:r>
          <a:r>
            <a:rPr lang="sr-Cyrl-RS" dirty="0" smtClean="0">
              <a:solidFill>
                <a:schemeClr val="bg1"/>
              </a:solidFill>
            </a:rPr>
            <a:t>00.000 динара</a:t>
          </a:r>
          <a:endParaRPr lang="en-US" dirty="0">
            <a:solidFill>
              <a:schemeClr val="bg1"/>
            </a:solidFill>
          </a:endParaRPr>
        </a:p>
      </dgm:t>
    </dgm:pt>
    <dgm:pt modelId="{FF97C58F-6C29-40C8-908F-E41DCE369CA5}" type="parTrans" cxnId="{167B3EE5-199C-4359-8A03-BC98131C7A59}">
      <dgm:prSet/>
      <dgm:spPr/>
      <dgm:t>
        <a:bodyPr/>
        <a:lstStyle/>
        <a:p>
          <a:endParaRPr lang="en-US"/>
        </a:p>
      </dgm:t>
    </dgm:pt>
    <dgm:pt modelId="{A33CBCC2-F511-411E-90C4-BC394DADC845}" type="sibTrans" cxnId="{167B3EE5-199C-4359-8A03-BC98131C7A59}">
      <dgm:prSet/>
      <dgm:spPr/>
      <dgm:t>
        <a:bodyPr/>
        <a:lstStyle/>
        <a:p>
          <a:endParaRPr lang="en-US"/>
        </a:p>
      </dgm:t>
    </dgm:pt>
    <dgm:pt modelId="{F4B68BA8-694B-4B7F-8215-68903FFCD2D7}" type="pres">
      <dgm:prSet presAssocID="{B1BE2A8E-285E-4C69-9BFF-CE48B252AA50}" presName="Name0" presStyleCnt="0">
        <dgm:presLayoutVars>
          <dgm:chMax val="1"/>
          <dgm:dir/>
          <dgm:animLvl val="ctr"/>
          <dgm:resizeHandles val="exact"/>
        </dgm:presLayoutVars>
      </dgm:prSet>
      <dgm:spPr/>
      <dgm:t>
        <a:bodyPr/>
        <a:lstStyle/>
        <a:p>
          <a:endParaRPr lang="sr-Latn-RS"/>
        </a:p>
      </dgm:t>
    </dgm:pt>
    <dgm:pt modelId="{E59436B1-B652-4794-B4F4-4850647DACEB}" type="pres">
      <dgm:prSet presAssocID="{9ED1A3B2-A381-4201-823D-E4B4F944886D}" presName="centerShape" presStyleLbl="node0" presStyleIdx="0" presStyleCnt="1" custScaleX="131723" custScaleY="134986"/>
      <dgm:spPr/>
      <dgm:t>
        <a:bodyPr/>
        <a:lstStyle/>
        <a:p>
          <a:endParaRPr lang="sr-Latn-RS"/>
        </a:p>
      </dgm:t>
    </dgm:pt>
    <dgm:pt modelId="{73F305AC-CFDC-45B1-8AB8-6FABD1C99179}" type="pres">
      <dgm:prSet presAssocID="{A7091EAC-498C-4E8C-B46B-331B042A0C75}" presName="node" presStyleLbl="node1" presStyleIdx="0" presStyleCnt="9" custScaleX="141131" custScaleY="140917" custRadScaleRad="102107" custRadScaleInc="-45053">
        <dgm:presLayoutVars>
          <dgm:bulletEnabled val="1"/>
        </dgm:presLayoutVars>
      </dgm:prSet>
      <dgm:spPr/>
      <dgm:t>
        <a:bodyPr/>
        <a:lstStyle/>
        <a:p>
          <a:endParaRPr lang="sr-Latn-RS"/>
        </a:p>
      </dgm:t>
    </dgm:pt>
    <dgm:pt modelId="{DA491651-56D0-404C-82B0-25ACBF882A98}" type="pres">
      <dgm:prSet presAssocID="{A7091EAC-498C-4E8C-B46B-331B042A0C75}" presName="dummy" presStyleCnt="0"/>
      <dgm:spPr/>
    </dgm:pt>
    <dgm:pt modelId="{44C62812-7B8C-4DB2-9C0D-14651D9AFC46}" type="pres">
      <dgm:prSet presAssocID="{686A1A37-AC61-4EC6-8398-59788F898E91}" presName="sibTrans" presStyleLbl="sibTrans2D1" presStyleIdx="0" presStyleCnt="9"/>
      <dgm:spPr/>
      <dgm:t>
        <a:bodyPr/>
        <a:lstStyle/>
        <a:p>
          <a:endParaRPr lang="sr-Latn-RS"/>
        </a:p>
      </dgm:t>
    </dgm:pt>
    <dgm:pt modelId="{A14630AA-C1BD-4A7E-B665-0A7C9B6C19C9}" type="pres">
      <dgm:prSet presAssocID="{3FA5C700-C8EE-4CAC-8DA0-0BA7CA952C72}" presName="node" presStyleLbl="node1" presStyleIdx="1" presStyleCnt="9" custScaleX="131953" custScaleY="129967" custRadScaleRad="117727" custRadScaleInc="-119386">
        <dgm:presLayoutVars>
          <dgm:bulletEnabled val="1"/>
        </dgm:presLayoutVars>
      </dgm:prSet>
      <dgm:spPr/>
      <dgm:t>
        <a:bodyPr/>
        <a:lstStyle/>
        <a:p>
          <a:endParaRPr lang="sr-Latn-RS"/>
        </a:p>
      </dgm:t>
    </dgm:pt>
    <dgm:pt modelId="{B3474404-DEC3-43DE-B1B0-FCCBA45B0B53}" type="pres">
      <dgm:prSet presAssocID="{3FA5C700-C8EE-4CAC-8DA0-0BA7CA952C72}" presName="dummy" presStyleCnt="0"/>
      <dgm:spPr/>
    </dgm:pt>
    <dgm:pt modelId="{5D42F3FF-3AAD-4819-B004-ADDCB69227EB}" type="pres">
      <dgm:prSet presAssocID="{61B610E5-4DC8-4394-A22C-5BBE6CDEE232}" presName="sibTrans" presStyleLbl="sibTrans2D1" presStyleIdx="1" presStyleCnt="9"/>
      <dgm:spPr/>
      <dgm:t>
        <a:bodyPr/>
        <a:lstStyle/>
        <a:p>
          <a:endParaRPr lang="sr-Latn-RS"/>
        </a:p>
      </dgm:t>
    </dgm:pt>
    <dgm:pt modelId="{E43F7264-94BE-4E7E-8A98-A0D70BB3AF06}" type="pres">
      <dgm:prSet presAssocID="{4746DA87-483C-4B84-9A22-BC58F96CB23A}" presName="node" presStyleLbl="node1" presStyleIdx="2" presStyleCnt="9" custScaleX="121003" custScaleY="114244" custRadScaleRad="99506" custRadScaleInc="43358">
        <dgm:presLayoutVars>
          <dgm:bulletEnabled val="1"/>
        </dgm:presLayoutVars>
      </dgm:prSet>
      <dgm:spPr/>
      <dgm:t>
        <a:bodyPr/>
        <a:lstStyle/>
        <a:p>
          <a:endParaRPr lang="sr-Latn-RS"/>
        </a:p>
      </dgm:t>
    </dgm:pt>
    <dgm:pt modelId="{931EF9CE-45BC-491C-9A74-72874D860E58}" type="pres">
      <dgm:prSet presAssocID="{4746DA87-483C-4B84-9A22-BC58F96CB23A}" presName="dummy" presStyleCnt="0"/>
      <dgm:spPr/>
    </dgm:pt>
    <dgm:pt modelId="{19B05264-FBF1-4254-AA6E-8DA1048C9EC5}" type="pres">
      <dgm:prSet presAssocID="{DB95B0B9-5D2D-4D1A-A4F8-70F45A0E9738}" presName="sibTrans" presStyleLbl="sibTrans2D1" presStyleIdx="2" presStyleCnt="9"/>
      <dgm:spPr/>
      <dgm:t>
        <a:bodyPr/>
        <a:lstStyle/>
        <a:p>
          <a:endParaRPr lang="sr-Latn-RS"/>
        </a:p>
      </dgm:t>
    </dgm:pt>
    <dgm:pt modelId="{115526CD-270E-4C52-A164-15F2B6F9FE39}" type="pres">
      <dgm:prSet presAssocID="{8329AE49-ECD5-4C13-B90F-CA83B6E6F994}" presName="node" presStyleLbl="node1" presStyleIdx="3" presStyleCnt="9" custScaleX="120594" custScaleY="116316">
        <dgm:presLayoutVars>
          <dgm:bulletEnabled val="1"/>
        </dgm:presLayoutVars>
      </dgm:prSet>
      <dgm:spPr/>
      <dgm:t>
        <a:bodyPr/>
        <a:lstStyle/>
        <a:p>
          <a:endParaRPr lang="sr-Latn-RS"/>
        </a:p>
      </dgm:t>
    </dgm:pt>
    <dgm:pt modelId="{E442822E-2282-4D84-AEA3-97E5D7F5026E}" type="pres">
      <dgm:prSet presAssocID="{8329AE49-ECD5-4C13-B90F-CA83B6E6F994}" presName="dummy" presStyleCnt="0"/>
      <dgm:spPr/>
    </dgm:pt>
    <dgm:pt modelId="{1EBC4AA2-7966-4002-8CE2-7479E65C1C79}" type="pres">
      <dgm:prSet presAssocID="{9CB0C477-89B3-4058-B341-9FC9F0AB6BB2}" presName="sibTrans" presStyleLbl="sibTrans2D1" presStyleIdx="3" presStyleCnt="9"/>
      <dgm:spPr/>
      <dgm:t>
        <a:bodyPr/>
        <a:lstStyle/>
        <a:p>
          <a:endParaRPr lang="sr-Latn-RS"/>
        </a:p>
      </dgm:t>
    </dgm:pt>
    <dgm:pt modelId="{5101AD7C-EA94-402A-A388-0FD916639D60}" type="pres">
      <dgm:prSet presAssocID="{9C6F0069-43DC-402D-BD84-1006528FCE04}" presName="node" presStyleLbl="node1" presStyleIdx="4" presStyleCnt="9" custScaleX="117384" custScaleY="118966" custRadScaleRad="98874" custRadScaleInc="-5820">
        <dgm:presLayoutVars>
          <dgm:bulletEnabled val="1"/>
        </dgm:presLayoutVars>
      </dgm:prSet>
      <dgm:spPr/>
      <dgm:t>
        <a:bodyPr/>
        <a:lstStyle/>
        <a:p>
          <a:endParaRPr lang="sr-Latn-RS"/>
        </a:p>
      </dgm:t>
    </dgm:pt>
    <dgm:pt modelId="{97296767-E761-4683-B475-54E34622C9C1}" type="pres">
      <dgm:prSet presAssocID="{9C6F0069-43DC-402D-BD84-1006528FCE04}" presName="dummy" presStyleCnt="0"/>
      <dgm:spPr/>
    </dgm:pt>
    <dgm:pt modelId="{FC9B55A0-D6BC-47A3-92D9-CF0D462CBA3E}" type="pres">
      <dgm:prSet presAssocID="{9FF20664-3F6F-4415-8233-D443550F6854}" presName="sibTrans" presStyleLbl="sibTrans2D1" presStyleIdx="4" presStyleCnt="9"/>
      <dgm:spPr/>
      <dgm:t>
        <a:bodyPr/>
        <a:lstStyle/>
        <a:p>
          <a:endParaRPr lang="sr-Latn-RS"/>
        </a:p>
      </dgm:t>
    </dgm:pt>
    <dgm:pt modelId="{EE36B264-26C3-4179-BD39-B59975A0C181}" type="pres">
      <dgm:prSet presAssocID="{71DB6AA6-42EF-4243-8889-D19C1F76BB0F}" presName="node" presStyleLbl="node1" presStyleIdx="5" presStyleCnt="9">
        <dgm:presLayoutVars>
          <dgm:bulletEnabled val="1"/>
        </dgm:presLayoutVars>
      </dgm:prSet>
      <dgm:spPr/>
      <dgm:t>
        <a:bodyPr/>
        <a:lstStyle/>
        <a:p>
          <a:endParaRPr lang="en-US"/>
        </a:p>
      </dgm:t>
    </dgm:pt>
    <dgm:pt modelId="{44D0FC5B-08AB-4445-AFA5-6249AEC575A6}" type="pres">
      <dgm:prSet presAssocID="{71DB6AA6-42EF-4243-8889-D19C1F76BB0F}" presName="dummy" presStyleCnt="0"/>
      <dgm:spPr/>
    </dgm:pt>
    <dgm:pt modelId="{7F7BAF94-75FB-4F81-8919-57DE062077D5}" type="pres">
      <dgm:prSet presAssocID="{A33CBCC2-F511-411E-90C4-BC394DADC845}" presName="sibTrans" presStyleLbl="sibTrans2D1" presStyleIdx="5" presStyleCnt="9"/>
      <dgm:spPr/>
      <dgm:t>
        <a:bodyPr/>
        <a:lstStyle/>
        <a:p>
          <a:endParaRPr lang="en-US"/>
        </a:p>
      </dgm:t>
    </dgm:pt>
    <dgm:pt modelId="{D19ADD6D-9F0A-4766-B637-BB2D5495A9BB}" type="pres">
      <dgm:prSet presAssocID="{ED01A515-5448-4A3E-A2EC-575448D0F5AA}" presName="node" presStyleLbl="node1" presStyleIdx="6" presStyleCnt="9" custScaleX="113767" custScaleY="116316">
        <dgm:presLayoutVars>
          <dgm:bulletEnabled val="1"/>
        </dgm:presLayoutVars>
      </dgm:prSet>
      <dgm:spPr/>
      <dgm:t>
        <a:bodyPr/>
        <a:lstStyle/>
        <a:p>
          <a:endParaRPr lang="sr-Latn-RS"/>
        </a:p>
      </dgm:t>
    </dgm:pt>
    <dgm:pt modelId="{CB9DB137-9ACF-4A5D-915D-C6DEF62C671A}" type="pres">
      <dgm:prSet presAssocID="{ED01A515-5448-4A3E-A2EC-575448D0F5AA}" presName="dummy" presStyleCnt="0"/>
      <dgm:spPr/>
    </dgm:pt>
    <dgm:pt modelId="{84EFD8D8-F116-4363-8F07-0BDD118D8287}" type="pres">
      <dgm:prSet presAssocID="{B658162B-CA61-458F-8F17-E18D499D4DE8}" presName="sibTrans" presStyleLbl="sibTrans2D1" presStyleIdx="6" presStyleCnt="9"/>
      <dgm:spPr/>
      <dgm:t>
        <a:bodyPr/>
        <a:lstStyle/>
        <a:p>
          <a:endParaRPr lang="sr-Latn-RS"/>
        </a:p>
      </dgm:t>
    </dgm:pt>
    <dgm:pt modelId="{4F05B281-B6DB-45BB-A427-1BF92AADC139}" type="pres">
      <dgm:prSet presAssocID="{AE26BF5A-34A6-4192-8BEA-D9ECFB941642}" presName="node" presStyleLbl="node1" presStyleIdx="7" presStyleCnt="9" custScaleX="112359" custScaleY="125494">
        <dgm:presLayoutVars>
          <dgm:bulletEnabled val="1"/>
        </dgm:presLayoutVars>
      </dgm:prSet>
      <dgm:spPr/>
      <dgm:t>
        <a:bodyPr/>
        <a:lstStyle/>
        <a:p>
          <a:endParaRPr lang="sr-Latn-RS"/>
        </a:p>
      </dgm:t>
    </dgm:pt>
    <dgm:pt modelId="{FEDFE719-4F44-4DDA-B702-82A372856A51}" type="pres">
      <dgm:prSet presAssocID="{AE26BF5A-34A6-4192-8BEA-D9ECFB941642}" presName="dummy" presStyleCnt="0"/>
      <dgm:spPr/>
    </dgm:pt>
    <dgm:pt modelId="{C0575E5C-DEAA-49FF-9C6A-0DF4C03D040D}" type="pres">
      <dgm:prSet presAssocID="{F67939D1-3ADF-4276-A6FA-0083CE5DA4FA}" presName="sibTrans" presStyleLbl="sibTrans2D1" presStyleIdx="7" presStyleCnt="9"/>
      <dgm:spPr/>
      <dgm:t>
        <a:bodyPr/>
        <a:lstStyle/>
        <a:p>
          <a:endParaRPr lang="sr-Latn-RS"/>
        </a:p>
      </dgm:t>
    </dgm:pt>
    <dgm:pt modelId="{2D6C03BD-4023-431E-84F6-C080A9961C8A}" type="pres">
      <dgm:prSet presAssocID="{91651A17-950C-49EC-8C35-2517548AE9E6}" presName="node" presStyleLbl="node1" presStyleIdx="8" presStyleCnt="9" custScaleX="134628" custScaleY="131362" custRadScaleRad="93377" custRadScaleInc="-24115">
        <dgm:presLayoutVars>
          <dgm:bulletEnabled val="1"/>
        </dgm:presLayoutVars>
      </dgm:prSet>
      <dgm:spPr/>
      <dgm:t>
        <a:bodyPr/>
        <a:lstStyle/>
        <a:p>
          <a:endParaRPr lang="sr-Latn-RS"/>
        </a:p>
      </dgm:t>
    </dgm:pt>
    <dgm:pt modelId="{2578787D-F4B0-463A-AA6F-94706894BC8C}" type="pres">
      <dgm:prSet presAssocID="{91651A17-950C-49EC-8C35-2517548AE9E6}" presName="dummy" presStyleCnt="0"/>
      <dgm:spPr/>
    </dgm:pt>
    <dgm:pt modelId="{7C884431-F906-455C-AAF5-4FBEC1E13C27}" type="pres">
      <dgm:prSet presAssocID="{8962C693-DF60-43F6-9F43-7615C2E1439A}" presName="sibTrans" presStyleLbl="sibTrans2D1" presStyleIdx="8" presStyleCnt="9"/>
      <dgm:spPr/>
      <dgm:t>
        <a:bodyPr/>
        <a:lstStyle/>
        <a:p>
          <a:endParaRPr lang="sr-Latn-RS"/>
        </a:p>
      </dgm:t>
    </dgm:pt>
  </dgm:ptLst>
  <dgm:cxnLst>
    <dgm:cxn modelId="{C11E6F22-FD2F-49D2-BD48-3542B5EC8C51}" type="presOf" srcId="{F67939D1-3ADF-4276-A6FA-0083CE5DA4FA}" destId="{C0575E5C-DEAA-49FF-9C6A-0DF4C03D040D}" srcOrd="0" destOrd="0" presId="urn:microsoft.com/office/officeart/2005/8/layout/radial6"/>
    <dgm:cxn modelId="{DA7610CE-0D19-48FA-ADF1-4992EAE53341}" type="presOf" srcId="{9CB0C477-89B3-4058-B341-9FC9F0AB6BB2}" destId="{1EBC4AA2-7966-4002-8CE2-7479E65C1C79}" srcOrd="0" destOrd="0" presId="urn:microsoft.com/office/officeart/2005/8/layout/radial6"/>
    <dgm:cxn modelId="{8AD44159-442C-4DEC-ACDC-2060DD6FE511}" srcId="{7D1C9009-9B60-4C15-8E3B-F949FAB90776}" destId="{BEBB7508-5593-4665-86D9-67DC9EEDFE00}" srcOrd="0" destOrd="0" parTransId="{C01D930E-241E-4B8F-9FFE-A12F23D4AE61}" sibTransId="{8C2D30BC-9728-4727-AC9C-7DD1886B66DA}"/>
    <dgm:cxn modelId="{0BB795E9-FFF1-4A2D-878C-FAE1C6BDCC87}" type="presOf" srcId="{9C6F0069-43DC-402D-BD84-1006528FCE04}" destId="{5101AD7C-EA94-402A-A388-0FD916639D60}" srcOrd="0" destOrd="0" presId="urn:microsoft.com/office/officeart/2005/8/layout/radial6"/>
    <dgm:cxn modelId="{D5A26C81-B5CA-4FF9-85ED-60967857EFA6}" srcId="{B1BE2A8E-285E-4C69-9BFF-CE48B252AA50}" destId="{3641F520-BAF8-4BA4-A826-44FA753A5F4E}" srcOrd="3" destOrd="0" parTransId="{31D6B297-275C-4FAC-A07E-4467512471AD}" sibTransId="{53B82682-8E0C-4903-98EA-36CBB0B8A63B}"/>
    <dgm:cxn modelId="{C2BA2E7D-A4DC-497F-82AA-B05171512E7B}" srcId="{9ED1A3B2-A381-4201-823D-E4B4F944886D}" destId="{AE26BF5A-34A6-4192-8BEA-D9ECFB941642}" srcOrd="7" destOrd="0" parTransId="{053AEA0B-0F73-4DAC-9295-FCA55D0C5C5A}" sibTransId="{F67939D1-3ADF-4276-A6FA-0083CE5DA4FA}"/>
    <dgm:cxn modelId="{6AD463C1-088C-44BE-8C34-750F20CE8DA0}" type="presOf" srcId="{3FA5C700-C8EE-4CAC-8DA0-0BA7CA952C72}" destId="{A14630AA-C1BD-4A7E-B665-0A7C9B6C19C9}" srcOrd="0" destOrd="0" presId="urn:microsoft.com/office/officeart/2005/8/layout/radial6"/>
    <dgm:cxn modelId="{57E0479C-AED4-43B7-B79A-C6912080CB5C}" type="presOf" srcId="{71DB6AA6-42EF-4243-8889-D19C1F76BB0F}" destId="{EE36B264-26C3-4179-BD39-B59975A0C181}" srcOrd="0" destOrd="0" presId="urn:microsoft.com/office/officeart/2005/8/layout/radial6"/>
    <dgm:cxn modelId="{3E3F65F0-4760-477C-86B5-CB390EDD29DB}" type="presOf" srcId="{8962C693-DF60-43F6-9F43-7615C2E1439A}" destId="{7C884431-F906-455C-AAF5-4FBEC1E13C27}" srcOrd="0" destOrd="0" presId="urn:microsoft.com/office/officeart/2005/8/layout/radial6"/>
    <dgm:cxn modelId="{D6D3D766-AAF1-452B-B7A5-DE64D7EFBDAC}" srcId="{7D1C9009-9B60-4C15-8E3B-F949FAB90776}" destId="{DC185536-47EC-480B-B419-24BC666B206E}" srcOrd="1" destOrd="0" parTransId="{43B3845C-4A8E-4186-AC01-CB23C9CE3CE4}" sibTransId="{FF327DB0-0FCC-45EC-A004-6349AB5E0A19}"/>
    <dgm:cxn modelId="{30638209-A4D1-4BFE-943D-C66C72DB50AF}" srcId="{9ED1A3B2-A381-4201-823D-E4B4F944886D}" destId="{ED01A515-5448-4A3E-A2EC-575448D0F5AA}" srcOrd="6" destOrd="0" parTransId="{3C8BC949-583D-42C4-9E18-497A2FA6C1D3}" sibTransId="{B658162B-CA61-458F-8F17-E18D499D4DE8}"/>
    <dgm:cxn modelId="{B6507D96-25C4-4121-9433-2A113978B784}" srcId="{B1BE2A8E-285E-4C69-9BFF-CE48B252AA50}" destId="{C64FD589-26EA-483C-BB5E-C8324A82EAF5}" srcOrd="2" destOrd="0" parTransId="{1E312D33-14E1-4B2B-A210-2A735401CE1C}" sibTransId="{46E45D53-1277-4C97-8E3B-323B4EBF62F5}"/>
    <dgm:cxn modelId="{3BA8FFD8-B6F3-4518-99B6-8F25F307CF52}" srcId="{9ED1A3B2-A381-4201-823D-E4B4F944886D}" destId="{3FA5C700-C8EE-4CAC-8DA0-0BA7CA952C72}" srcOrd="1" destOrd="0" parTransId="{6970CC38-AACF-4350-BF4D-BD796B05B1FA}" sibTransId="{61B610E5-4DC8-4394-A22C-5BBE6CDEE232}"/>
    <dgm:cxn modelId="{79367CFA-29E9-494C-A699-58E7C53282C6}" type="presOf" srcId="{61B610E5-4DC8-4394-A22C-5BBE6CDEE232}" destId="{5D42F3FF-3AAD-4819-B004-ADDCB69227EB}" srcOrd="0" destOrd="0" presId="urn:microsoft.com/office/officeart/2005/8/layout/radial6"/>
    <dgm:cxn modelId="{4E693A1F-A818-494A-9191-6DDA96FF0598}" type="presOf" srcId="{A7091EAC-498C-4E8C-B46B-331B042A0C75}" destId="{73F305AC-CFDC-45B1-8AB8-6FABD1C99179}" srcOrd="0" destOrd="0" presId="urn:microsoft.com/office/officeart/2005/8/layout/radial6"/>
    <dgm:cxn modelId="{E14E4EEE-087E-4E8C-92C7-D48A2C2A60C4}" srcId="{9ED1A3B2-A381-4201-823D-E4B4F944886D}" destId="{91651A17-950C-49EC-8C35-2517548AE9E6}" srcOrd="8" destOrd="0" parTransId="{842A79D3-4827-4424-A76D-539154392405}" sibTransId="{8962C693-DF60-43F6-9F43-7615C2E1439A}"/>
    <dgm:cxn modelId="{667A6532-F93A-4FD0-BD4D-A1165020F36F}" srcId="{343B6168-99DB-4C0C-9BE7-E54D7B80C5AD}" destId="{AC73436A-3EE6-4AB1-8B81-F0B7414514C2}" srcOrd="0" destOrd="0" parTransId="{67F09836-65ED-439A-8E55-BF0FF6A12BA6}" sibTransId="{6C19F97B-9D99-4777-817C-1695A372D4F1}"/>
    <dgm:cxn modelId="{4E6E6427-5348-4ECF-99CC-46CA5F3BDA5F}" srcId="{B1BE2A8E-285E-4C69-9BFF-CE48B252AA50}" destId="{7D1C9009-9B60-4C15-8E3B-F949FAB90776}" srcOrd="4" destOrd="0" parTransId="{E75197AC-E7B0-4C26-9D1F-47E47BE7CCEF}" sibTransId="{9D56A871-CE7A-4922-AAF9-9D95A29D1039}"/>
    <dgm:cxn modelId="{AF333ABE-6D5B-4845-91C6-0C3A13CCB688}" type="presOf" srcId="{8329AE49-ECD5-4C13-B90F-CA83B6E6F994}" destId="{115526CD-270E-4C52-A164-15F2B6F9FE39}" srcOrd="0" destOrd="0" presId="urn:microsoft.com/office/officeart/2005/8/layout/radial6"/>
    <dgm:cxn modelId="{BD8B088F-38DD-4C61-9C7F-39D38AF469D9}" type="presOf" srcId="{DB95B0B9-5D2D-4D1A-A4F8-70F45A0E9738}" destId="{19B05264-FBF1-4254-AA6E-8DA1048C9EC5}" srcOrd="0" destOrd="0" presId="urn:microsoft.com/office/officeart/2005/8/layout/radial6"/>
    <dgm:cxn modelId="{57289D19-F335-4D68-AC7E-5582D07598B2}" type="presOf" srcId="{9FF20664-3F6F-4415-8233-D443550F6854}" destId="{FC9B55A0-D6BC-47A3-92D9-CF0D462CBA3E}" srcOrd="0" destOrd="0" presId="urn:microsoft.com/office/officeart/2005/8/layout/radial6"/>
    <dgm:cxn modelId="{15B25BE7-B61F-4399-8DBB-F360C2BA96E5}" type="presOf" srcId="{686A1A37-AC61-4EC6-8398-59788F898E91}" destId="{44C62812-7B8C-4DB2-9C0D-14651D9AFC46}" srcOrd="0" destOrd="0" presId="urn:microsoft.com/office/officeart/2005/8/layout/radial6"/>
    <dgm:cxn modelId="{5C9EFB21-D730-469F-BCC2-6ADA252CF713}" type="presOf" srcId="{B658162B-CA61-458F-8F17-E18D499D4DE8}" destId="{84EFD8D8-F116-4363-8F07-0BDD118D8287}" srcOrd="0" destOrd="0" presId="urn:microsoft.com/office/officeart/2005/8/layout/radial6"/>
    <dgm:cxn modelId="{47BC94C2-46D4-453B-A292-6076A9F8EE3B}" srcId="{9ED1A3B2-A381-4201-823D-E4B4F944886D}" destId="{8329AE49-ECD5-4C13-B90F-CA83B6E6F994}" srcOrd="3" destOrd="0" parTransId="{6A3537F1-6C7A-4D5E-9BC9-14D14BE7BA95}" sibTransId="{9CB0C477-89B3-4058-B341-9FC9F0AB6BB2}"/>
    <dgm:cxn modelId="{3EF3403C-A42B-483C-89B0-BC54F70E5592}" type="presOf" srcId="{9ED1A3B2-A381-4201-823D-E4B4F944886D}" destId="{E59436B1-B652-4794-B4F4-4850647DACEB}" srcOrd="0" destOrd="0" presId="urn:microsoft.com/office/officeart/2005/8/layout/radial6"/>
    <dgm:cxn modelId="{A14346A8-4918-4300-9891-20568D283921}" srcId="{9ED1A3B2-A381-4201-823D-E4B4F944886D}" destId="{9C6F0069-43DC-402D-BD84-1006528FCE04}" srcOrd="4" destOrd="0" parTransId="{44D9A023-5F81-4677-8A1D-494A76B02F4A}" sibTransId="{9FF20664-3F6F-4415-8233-D443550F6854}"/>
    <dgm:cxn modelId="{65DC7EE8-791F-4453-AEE4-351692992E5F}" type="presOf" srcId="{B1BE2A8E-285E-4C69-9BFF-CE48B252AA50}" destId="{F4B68BA8-694B-4B7F-8215-68903FFCD2D7}" srcOrd="0" destOrd="0" presId="urn:microsoft.com/office/officeart/2005/8/layout/radial6"/>
    <dgm:cxn modelId="{28F1F12C-F4AD-4E97-81E8-8618F0209646}" srcId="{B1BE2A8E-285E-4C69-9BFF-CE48B252AA50}" destId="{9ED1A3B2-A381-4201-823D-E4B4F944886D}" srcOrd="0" destOrd="0" parTransId="{73ADFC91-EAB5-4621-8C76-D207DF7E46EB}" sibTransId="{BBBE51B8-3D99-4D37-A53E-85F69FB1F8D4}"/>
    <dgm:cxn modelId="{3DFE3AE5-6DA5-4440-A66F-1437FD4DC5D4}" srcId="{B1BE2A8E-285E-4C69-9BFF-CE48B252AA50}" destId="{343B6168-99DB-4C0C-9BE7-E54D7B80C5AD}" srcOrd="5" destOrd="0" parTransId="{6F98FC42-2370-4FD0-A627-0708511F7F32}" sibTransId="{95FBDDB6-4174-4619-B543-81DEF6B7716A}"/>
    <dgm:cxn modelId="{F9A18736-52FE-4244-8BAC-02F620071C0A}" type="presOf" srcId="{A33CBCC2-F511-411E-90C4-BC394DADC845}" destId="{7F7BAF94-75FB-4F81-8919-57DE062077D5}" srcOrd="0" destOrd="0" presId="urn:microsoft.com/office/officeart/2005/8/layout/radial6"/>
    <dgm:cxn modelId="{5EC1D513-D8D4-45F0-8AFD-7633B3DF7A52}" type="presOf" srcId="{4746DA87-483C-4B84-9A22-BC58F96CB23A}" destId="{E43F7264-94BE-4E7E-8A98-A0D70BB3AF06}" srcOrd="0" destOrd="0" presId="urn:microsoft.com/office/officeart/2005/8/layout/radial6"/>
    <dgm:cxn modelId="{AE26F329-897E-412E-A92A-D95A8804158B}" srcId="{9ED1A3B2-A381-4201-823D-E4B4F944886D}" destId="{A7091EAC-498C-4E8C-B46B-331B042A0C75}" srcOrd="0" destOrd="0" parTransId="{5263AC43-AEF9-405C-B9BD-C1E77733E429}" sibTransId="{686A1A37-AC61-4EC6-8398-59788F898E91}"/>
    <dgm:cxn modelId="{9CBCBA83-8BC0-4D9D-8F59-4CE72862435A}" type="presOf" srcId="{91651A17-950C-49EC-8C35-2517548AE9E6}" destId="{2D6C03BD-4023-431E-84F6-C080A9961C8A}" srcOrd="0" destOrd="0" presId="urn:microsoft.com/office/officeart/2005/8/layout/radial6"/>
    <dgm:cxn modelId="{0F519843-417F-4196-AE51-1E900F71077B}" srcId="{9ED1A3B2-A381-4201-823D-E4B4F944886D}" destId="{4746DA87-483C-4B84-9A22-BC58F96CB23A}" srcOrd="2" destOrd="0" parTransId="{8A92D324-8EB2-4984-ADCB-62EACF9FECFF}" sibTransId="{DB95B0B9-5D2D-4D1A-A4F8-70F45A0E9738}"/>
    <dgm:cxn modelId="{464AEB83-A961-4BF3-980D-8DBCF9264695}" srcId="{343B6168-99DB-4C0C-9BE7-E54D7B80C5AD}" destId="{352A865C-AD96-4AB1-8A5C-397B7A7D9B07}" srcOrd="1" destOrd="0" parTransId="{7EC1ADA9-9F6E-4AFC-AE86-4831D523AA38}" sibTransId="{7473CF13-22F0-41AF-BD4E-305659448BE2}"/>
    <dgm:cxn modelId="{D9AC742A-917E-4818-8C2B-93B8B4D0D262}" type="presOf" srcId="{AE26BF5A-34A6-4192-8BEA-D9ECFB941642}" destId="{4F05B281-B6DB-45BB-A427-1BF92AADC139}" srcOrd="0" destOrd="0" presId="urn:microsoft.com/office/officeart/2005/8/layout/radial6"/>
    <dgm:cxn modelId="{4A16358E-6F75-4AC0-B6E5-E26F15B1A750}" srcId="{B1BE2A8E-285E-4C69-9BFF-CE48B252AA50}" destId="{3BA9396D-1753-43D3-A703-A75A7C19204B}" srcOrd="1" destOrd="0" parTransId="{FDC0F8DA-00AF-40CD-B616-B7AA7472101C}" sibTransId="{869210E2-CDFB-49E6-A3F9-D5A55D2018F0}"/>
    <dgm:cxn modelId="{FCCD6129-1EC0-448C-BF7A-51C6647345E8}" type="presOf" srcId="{ED01A515-5448-4A3E-A2EC-575448D0F5AA}" destId="{D19ADD6D-9F0A-4766-B637-BB2D5495A9BB}" srcOrd="0" destOrd="0" presId="urn:microsoft.com/office/officeart/2005/8/layout/radial6"/>
    <dgm:cxn modelId="{167B3EE5-199C-4359-8A03-BC98131C7A59}" srcId="{9ED1A3B2-A381-4201-823D-E4B4F944886D}" destId="{71DB6AA6-42EF-4243-8889-D19C1F76BB0F}" srcOrd="5" destOrd="0" parTransId="{FF97C58F-6C29-40C8-908F-E41DCE369CA5}" sibTransId="{A33CBCC2-F511-411E-90C4-BC394DADC845}"/>
    <dgm:cxn modelId="{D556896D-64B6-4407-9D72-65AD81369266}" type="presParOf" srcId="{F4B68BA8-694B-4B7F-8215-68903FFCD2D7}" destId="{E59436B1-B652-4794-B4F4-4850647DACEB}" srcOrd="0" destOrd="0" presId="urn:microsoft.com/office/officeart/2005/8/layout/radial6"/>
    <dgm:cxn modelId="{968B3330-4EC7-4038-9A79-3DB0A8717D55}" type="presParOf" srcId="{F4B68BA8-694B-4B7F-8215-68903FFCD2D7}" destId="{73F305AC-CFDC-45B1-8AB8-6FABD1C99179}" srcOrd="1" destOrd="0" presId="urn:microsoft.com/office/officeart/2005/8/layout/radial6"/>
    <dgm:cxn modelId="{083B0CD6-7D88-48FE-AFF8-2770061EF1B9}" type="presParOf" srcId="{F4B68BA8-694B-4B7F-8215-68903FFCD2D7}" destId="{DA491651-56D0-404C-82B0-25ACBF882A98}" srcOrd="2" destOrd="0" presId="urn:microsoft.com/office/officeart/2005/8/layout/radial6"/>
    <dgm:cxn modelId="{16D38BD4-C749-43E9-9B4D-823F3BABD9FB}" type="presParOf" srcId="{F4B68BA8-694B-4B7F-8215-68903FFCD2D7}" destId="{44C62812-7B8C-4DB2-9C0D-14651D9AFC46}" srcOrd="3" destOrd="0" presId="urn:microsoft.com/office/officeart/2005/8/layout/radial6"/>
    <dgm:cxn modelId="{260041D7-6D0A-428E-8B93-851C50B7B7FF}" type="presParOf" srcId="{F4B68BA8-694B-4B7F-8215-68903FFCD2D7}" destId="{A14630AA-C1BD-4A7E-B665-0A7C9B6C19C9}" srcOrd="4" destOrd="0" presId="urn:microsoft.com/office/officeart/2005/8/layout/radial6"/>
    <dgm:cxn modelId="{0CF0692D-2CC1-4A7C-9D34-EF2560B3E5F1}" type="presParOf" srcId="{F4B68BA8-694B-4B7F-8215-68903FFCD2D7}" destId="{B3474404-DEC3-43DE-B1B0-FCCBA45B0B53}" srcOrd="5" destOrd="0" presId="urn:microsoft.com/office/officeart/2005/8/layout/radial6"/>
    <dgm:cxn modelId="{AF9F521A-6219-4917-9E1D-59F3BF42F08F}" type="presParOf" srcId="{F4B68BA8-694B-4B7F-8215-68903FFCD2D7}" destId="{5D42F3FF-3AAD-4819-B004-ADDCB69227EB}" srcOrd="6" destOrd="0" presId="urn:microsoft.com/office/officeart/2005/8/layout/radial6"/>
    <dgm:cxn modelId="{FEBE1266-ACDB-43EC-B9AF-A927FC3322F9}" type="presParOf" srcId="{F4B68BA8-694B-4B7F-8215-68903FFCD2D7}" destId="{E43F7264-94BE-4E7E-8A98-A0D70BB3AF06}" srcOrd="7" destOrd="0" presId="urn:microsoft.com/office/officeart/2005/8/layout/radial6"/>
    <dgm:cxn modelId="{DF58FAA5-9051-47B7-9B31-61C6C5137AE0}" type="presParOf" srcId="{F4B68BA8-694B-4B7F-8215-68903FFCD2D7}" destId="{931EF9CE-45BC-491C-9A74-72874D860E58}" srcOrd="8" destOrd="0" presId="urn:microsoft.com/office/officeart/2005/8/layout/radial6"/>
    <dgm:cxn modelId="{8F9F5FD1-5694-48A5-BB25-459151FF677D}" type="presParOf" srcId="{F4B68BA8-694B-4B7F-8215-68903FFCD2D7}" destId="{19B05264-FBF1-4254-AA6E-8DA1048C9EC5}" srcOrd="9" destOrd="0" presId="urn:microsoft.com/office/officeart/2005/8/layout/radial6"/>
    <dgm:cxn modelId="{72A42ED5-3446-4DE8-A4D3-148A0A30BDBF}" type="presParOf" srcId="{F4B68BA8-694B-4B7F-8215-68903FFCD2D7}" destId="{115526CD-270E-4C52-A164-15F2B6F9FE39}" srcOrd="10" destOrd="0" presId="urn:microsoft.com/office/officeart/2005/8/layout/radial6"/>
    <dgm:cxn modelId="{F5160239-523C-416B-B3F0-76F9EFD3254F}" type="presParOf" srcId="{F4B68BA8-694B-4B7F-8215-68903FFCD2D7}" destId="{E442822E-2282-4D84-AEA3-97E5D7F5026E}" srcOrd="11" destOrd="0" presId="urn:microsoft.com/office/officeart/2005/8/layout/radial6"/>
    <dgm:cxn modelId="{5959F9D9-A684-41D8-BEE2-DE8852492309}" type="presParOf" srcId="{F4B68BA8-694B-4B7F-8215-68903FFCD2D7}" destId="{1EBC4AA2-7966-4002-8CE2-7479E65C1C79}" srcOrd="12" destOrd="0" presId="urn:microsoft.com/office/officeart/2005/8/layout/radial6"/>
    <dgm:cxn modelId="{0657E8C1-01D7-4CC0-B548-C8E5739E41EB}" type="presParOf" srcId="{F4B68BA8-694B-4B7F-8215-68903FFCD2D7}" destId="{5101AD7C-EA94-402A-A388-0FD916639D60}" srcOrd="13" destOrd="0" presId="urn:microsoft.com/office/officeart/2005/8/layout/radial6"/>
    <dgm:cxn modelId="{0DE83748-214B-4394-AFCC-50F73128CA7F}" type="presParOf" srcId="{F4B68BA8-694B-4B7F-8215-68903FFCD2D7}" destId="{97296767-E761-4683-B475-54E34622C9C1}" srcOrd="14" destOrd="0" presId="urn:microsoft.com/office/officeart/2005/8/layout/radial6"/>
    <dgm:cxn modelId="{6FAD0287-3642-4BC3-838C-432047BEF64F}" type="presParOf" srcId="{F4B68BA8-694B-4B7F-8215-68903FFCD2D7}" destId="{FC9B55A0-D6BC-47A3-92D9-CF0D462CBA3E}" srcOrd="15" destOrd="0" presId="urn:microsoft.com/office/officeart/2005/8/layout/radial6"/>
    <dgm:cxn modelId="{F05C7BEC-5AC5-4D3A-84B6-B2AF71FB4801}" type="presParOf" srcId="{F4B68BA8-694B-4B7F-8215-68903FFCD2D7}" destId="{EE36B264-26C3-4179-BD39-B59975A0C181}" srcOrd="16" destOrd="0" presId="urn:microsoft.com/office/officeart/2005/8/layout/radial6"/>
    <dgm:cxn modelId="{D4FF07D5-BF3B-4068-A942-C1242F9C3E38}" type="presParOf" srcId="{F4B68BA8-694B-4B7F-8215-68903FFCD2D7}" destId="{44D0FC5B-08AB-4445-AFA5-6249AEC575A6}" srcOrd="17" destOrd="0" presId="urn:microsoft.com/office/officeart/2005/8/layout/radial6"/>
    <dgm:cxn modelId="{8CD4F6DE-13AC-4E7C-9CEC-31D1BE260D32}" type="presParOf" srcId="{F4B68BA8-694B-4B7F-8215-68903FFCD2D7}" destId="{7F7BAF94-75FB-4F81-8919-57DE062077D5}" srcOrd="18" destOrd="0" presId="urn:microsoft.com/office/officeart/2005/8/layout/radial6"/>
    <dgm:cxn modelId="{85324FF1-B5A8-42C3-9CD8-B8F3A7B41DAF}" type="presParOf" srcId="{F4B68BA8-694B-4B7F-8215-68903FFCD2D7}" destId="{D19ADD6D-9F0A-4766-B637-BB2D5495A9BB}" srcOrd="19" destOrd="0" presId="urn:microsoft.com/office/officeart/2005/8/layout/radial6"/>
    <dgm:cxn modelId="{363F0F02-6E41-404E-B2E5-4890434DECC7}" type="presParOf" srcId="{F4B68BA8-694B-4B7F-8215-68903FFCD2D7}" destId="{CB9DB137-9ACF-4A5D-915D-C6DEF62C671A}" srcOrd="20" destOrd="0" presId="urn:microsoft.com/office/officeart/2005/8/layout/radial6"/>
    <dgm:cxn modelId="{C75A112C-7212-4B80-9DA4-CA7F2DD70EB5}" type="presParOf" srcId="{F4B68BA8-694B-4B7F-8215-68903FFCD2D7}" destId="{84EFD8D8-F116-4363-8F07-0BDD118D8287}" srcOrd="21" destOrd="0" presId="urn:microsoft.com/office/officeart/2005/8/layout/radial6"/>
    <dgm:cxn modelId="{F93707E6-5B1F-4F40-A3A3-B884267CE7F5}" type="presParOf" srcId="{F4B68BA8-694B-4B7F-8215-68903FFCD2D7}" destId="{4F05B281-B6DB-45BB-A427-1BF92AADC139}" srcOrd="22" destOrd="0" presId="urn:microsoft.com/office/officeart/2005/8/layout/radial6"/>
    <dgm:cxn modelId="{3D4ADB0D-3A32-46EB-993B-C2B89385D5E3}" type="presParOf" srcId="{F4B68BA8-694B-4B7F-8215-68903FFCD2D7}" destId="{FEDFE719-4F44-4DDA-B702-82A372856A51}" srcOrd="23" destOrd="0" presId="urn:microsoft.com/office/officeart/2005/8/layout/radial6"/>
    <dgm:cxn modelId="{EBDDFBD5-050A-401C-B541-60C312E8BADC}" type="presParOf" srcId="{F4B68BA8-694B-4B7F-8215-68903FFCD2D7}" destId="{C0575E5C-DEAA-49FF-9C6A-0DF4C03D040D}" srcOrd="24" destOrd="0" presId="urn:microsoft.com/office/officeart/2005/8/layout/radial6"/>
    <dgm:cxn modelId="{FD35A212-0E1F-4819-BF1F-B29719BECB43}" type="presParOf" srcId="{F4B68BA8-694B-4B7F-8215-68903FFCD2D7}" destId="{2D6C03BD-4023-431E-84F6-C080A9961C8A}" srcOrd="25" destOrd="0" presId="urn:microsoft.com/office/officeart/2005/8/layout/radial6"/>
    <dgm:cxn modelId="{BC555FE2-565F-4CC2-844D-BACDB94E3D46}" type="presParOf" srcId="{F4B68BA8-694B-4B7F-8215-68903FFCD2D7}" destId="{2578787D-F4B0-463A-AA6F-94706894BC8C}" srcOrd="26" destOrd="0" presId="urn:microsoft.com/office/officeart/2005/8/layout/radial6"/>
    <dgm:cxn modelId="{6F30A1FC-C56F-4DA2-B79C-F00209C57B2B}" type="presParOf" srcId="{F4B68BA8-694B-4B7F-8215-68903FFCD2D7}" destId="{7C884431-F906-455C-AAF5-4FBEC1E13C27}" srcOrd="27" destOrd="0" presId="urn:microsoft.com/office/officeart/2005/8/layout/radial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38A603F-EC40-41E4-BA70-D5C5F8781BC3}">
      <dsp:nvSpPr>
        <dsp:cNvPr id="0" name=""/>
        <dsp:cNvSpPr/>
      </dsp:nvSpPr>
      <dsp:spPr>
        <a:xfrm>
          <a:off x="2105041" y="2259715"/>
          <a:ext cx="2323257" cy="2205407"/>
        </a:xfrm>
        <a:prstGeom prst="ellipse">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sr-Cyrl-RS" sz="2700" kern="1200" dirty="0"/>
            <a:t>Ко учествује у изради буџета</a:t>
          </a:r>
          <a:r>
            <a:rPr lang="en-US" sz="2700" kern="1200" dirty="0"/>
            <a:t>?</a:t>
          </a:r>
        </a:p>
      </dsp:txBody>
      <dsp:txXfrm>
        <a:off x="2105041" y="2259715"/>
        <a:ext cx="2323257" cy="2205407"/>
      </dsp:txXfrm>
    </dsp:sp>
    <dsp:sp modelId="{FDD76D25-2A08-46FF-8C07-2877A0C9FB2D}">
      <dsp:nvSpPr>
        <dsp:cNvPr id="0" name=""/>
        <dsp:cNvSpPr/>
      </dsp:nvSpPr>
      <dsp:spPr>
        <a:xfrm rot="13017627">
          <a:off x="990806" y="1938675"/>
          <a:ext cx="1443445" cy="508590"/>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8B915FF-FAD2-4327-A8E8-FB9B137542A2}">
      <dsp:nvSpPr>
        <dsp:cNvPr id="0" name=""/>
        <dsp:cNvSpPr/>
      </dsp:nvSpPr>
      <dsp:spPr>
        <a:xfrm>
          <a:off x="500064" y="1214453"/>
          <a:ext cx="1271543" cy="1089142"/>
        </a:xfrm>
        <a:prstGeom prst="roundRect">
          <a:avLst>
            <a:gd name="adj" fmla="val 10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sr-Cyrl-RS" sz="1400" kern="1200" dirty="0" smtClean="0"/>
            <a:t>Индиректни буџетски корисници</a:t>
          </a:r>
          <a:endParaRPr lang="sr-Cyrl-RS" sz="1400" kern="1200" dirty="0"/>
        </a:p>
        <a:p>
          <a:pPr lvl="0" algn="ctr" defTabSz="622300">
            <a:lnSpc>
              <a:spcPct val="90000"/>
            </a:lnSpc>
            <a:spcBef>
              <a:spcPct val="0"/>
            </a:spcBef>
            <a:spcAft>
              <a:spcPct val="35000"/>
            </a:spcAft>
          </a:pPr>
          <a:endParaRPr lang="en-US" sz="800" kern="1200" dirty="0"/>
        </a:p>
      </dsp:txBody>
      <dsp:txXfrm>
        <a:off x="500064" y="1214453"/>
        <a:ext cx="1271543" cy="1089142"/>
      </dsp:txXfrm>
    </dsp:sp>
    <dsp:sp modelId="{EA842F94-5DAB-40BA-A137-4DDCD4A7DE5B}">
      <dsp:nvSpPr>
        <dsp:cNvPr id="0" name=""/>
        <dsp:cNvSpPr/>
      </dsp:nvSpPr>
      <dsp:spPr>
        <a:xfrm rot="16307607">
          <a:off x="2863042" y="1431808"/>
          <a:ext cx="1157050" cy="508590"/>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39EC9E4-4DCD-4C5C-B3E7-3180A7E676BC}">
      <dsp:nvSpPr>
        <dsp:cNvPr id="0" name=""/>
        <dsp:cNvSpPr/>
      </dsp:nvSpPr>
      <dsp:spPr>
        <a:xfrm>
          <a:off x="2714648" y="428638"/>
          <a:ext cx="1249707" cy="1215543"/>
        </a:xfrm>
        <a:prstGeom prst="roundRect">
          <a:avLst>
            <a:gd name="adj" fmla="val 10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sr-Cyrl-RS" sz="1400" kern="1200" dirty="0"/>
            <a:t>Градска </a:t>
          </a:r>
          <a:r>
            <a:rPr lang="sr-Cyrl-RS" sz="1400" kern="1200" dirty="0" smtClean="0"/>
            <a:t>власт и стручне службе</a:t>
          </a:r>
          <a:endParaRPr lang="en-US" sz="1400" kern="1200" dirty="0"/>
        </a:p>
      </dsp:txBody>
      <dsp:txXfrm>
        <a:off x="2714648" y="428638"/>
        <a:ext cx="1249707" cy="1215543"/>
      </dsp:txXfrm>
    </dsp:sp>
    <dsp:sp modelId="{FBD8A9BB-6C42-4425-B777-7048E4BC7509}">
      <dsp:nvSpPr>
        <dsp:cNvPr id="0" name=""/>
        <dsp:cNvSpPr/>
      </dsp:nvSpPr>
      <dsp:spPr>
        <a:xfrm rot="18988278">
          <a:off x="3922586" y="1770215"/>
          <a:ext cx="1712582" cy="508590"/>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BBD46BF-6C10-4C41-9833-659933681F6E}">
      <dsp:nvSpPr>
        <dsp:cNvPr id="0" name=""/>
        <dsp:cNvSpPr/>
      </dsp:nvSpPr>
      <dsp:spPr>
        <a:xfrm>
          <a:off x="4714921" y="714382"/>
          <a:ext cx="1212275" cy="1393075"/>
        </a:xfrm>
        <a:prstGeom prst="roundRect">
          <a:avLst>
            <a:gd name="adj" fmla="val 10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sr-Cyrl-RS" sz="1400" kern="1200" dirty="0" smtClean="0"/>
            <a:t>Остали буџетски корисници </a:t>
          </a:r>
          <a:endParaRPr lang="en-US" sz="1400" kern="1200" dirty="0"/>
        </a:p>
      </dsp:txBody>
      <dsp:txXfrm>
        <a:off x="4714921" y="714382"/>
        <a:ext cx="1212275" cy="1393075"/>
      </dsp:txXfrm>
    </dsp:sp>
    <dsp:sp modelId="{284CB80C-4A81-4C68-A0A3-0C7778EF5784}">
      <dsp:nvSpPr>
        <dsp:cNvPr id="0" name=""/>
        <dsp:cNvSpPr/>
      </dsp:nvSpPr>
      <dsp:spPr>
        <a:xfrm rot="235323">
          <a:off x="4477458" y="3222573"/>
          <a:ext cx="917097" cy="508590"/>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EC7C03A-703D-4B14-80CF-03DA2C962947}">
      <dsp:nvSpPr>
        <dsp:cNvPr id="0" name=""/>
        <dsp:cNvSpPr/>
      </dsp:nvSpPr>
      <dsp:spPr>
        <a:xfrm>
          <a:off x="4681693" y="2944497"/>
          <a:ext cx="1423577" cy="1127469"/>
        </a:xfrm>
        <a:prstGeom prst="roundRect">
          <a:avLst>
            <a:gd name="adj" fmla="val 10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sr-Cyrl-RS" sz="1400" kern="1200" dirty="0" smtClean="0"/>
            <a:t>Грађани и невладине организације </a:t>
          </a:r>
          <a:endParaRPr lang="en-US" sz="1400" kern="1200" dirty="0"/>
        </a:p>
      </dsp:txBody>
      <dsp:txXfrm>
        <a:off x="4681693" y="2944497"/>
        <a:ext cx="1423577" cy="112746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9201674-1235-4FA7-9CBC-B675F6713E38}">
      <dsp:nvSpPr>
        <dsp:cNvPr id="0" name=""/>
        <dsp:cNvSpPr/>
      </dsp:nvSpPr>
      <dsp:spPr>
        <a:xfrm>
          <a:off x="1879998" y="2263315"/>
          <a:ext cx="519062" cy="2064042"/>
        </a:xfrm>
        <a:custGeom>
          <a:avLst/>
          <a:gdLst/>
          <a:ahLst/>
          <a:cxnLst/>
          <a:rect l="0" t="0" r="0" b="0"/>
          <a:pathLst>
            <a:path>
              <a:moveTo>
                <a:pt x="0" y="0"/>
              </a:moveTo>
              <a:lnTo>
                <a:pt x="259531" y="0"/>
              </a:lnTo>
              <a:lnTo>
                <a:pt x="259531" y="2064042"/>
              </a:lnTo>
              <a:lnTo>
                <a:pt x="519062" y="206404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a:off x="2086322" y="3242129"/>
        <a:ext cx="106415" cy="106415"/>
      </dsp:txXfrm>
    </dsp:sp>
    <dsp:sp modelId="{EE8B77DA-77C5-46AD-80A2-BD307CFE9F0A}">
      <dsp:nvSpPr>
        <dsp:cNvPr id="0" name=""/>
        <dsp:cNvSpPr/>
      </dsp:nvSpPr>
      <dsp:spPr>
        <a:xfrm>
          <a:off x="1879998" y="2263315"/>
          <a:ext cx="519062" cy="1479230"/>
        </a:xfrm>
        <a:custGeom>
          <a:avLst/>
          <a:gdLst/>
          <a:ahLst/>
          <a:cxnLst/>
          <a:rect l="0" t="0" r="0" b="0"/>
          <a:pathLst>
            <a:path>
              <a:moveTo>
                <a:pt x="0" y="0"/>
              </a:moveTo>
              <a:lnTo>
                <a:pt x="259531" y="0"/>
              </a:lnTo>
              <a:lnTo>
                <a:pt x="259531" y="1479230"/>
              </a:lnTo>
              <a:lnTo>
                <a:pt x="519062" y="147923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100338" y="2963739"/>
        <a:ext cx="78382" cy="78382"/>
      </dsp:txXfrm>
    </dsp:sp>
    <dsp:sp modelId="{531482B3-13DA-4E77-8EF9-7A508768A321}">
      <dsp:nvSpPr>
        <dsp:cNvPr id="0" name=""/>
        <dsp:cNvSpPr/>
      </dsp:nvSpPr>
      <dsp:spPr>
        <a:xfrm>
          <a:off x="1879998" y="2263315"/>
          <a:ext cx="519062" cy="900791"/>
        </a:xfrm>
        <a:custGeom>
          <a:avLst/>
          <a:gdLst/>
          <a:ahLst/>
          <a:cxnLst/>
          <a:rect l="0" t="0" r="0" b="0"/>
          <a:pathLst>
            <a:path>
              <a:moveTo>
                <a:pt x="0" y="0"/>
              </a:moveTo>
              <a:lnTo>
                <a:pt x="259531" y="0"/>
              </a:lnTo>
              <a:lnTo>
                <a:pt x="259531" y="900791"/>
              </a:lnTo>
              <a:lnTo>
                <a:pt x="519062" y="90079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113538" y="2687720"/>
        <a:ext cx="51982" cy="51982"/>
      </dsp:txXfrm>
    </dsp:sp>
    <dsp:sp modelId="{F1903401-CDA9-4777-A04C-F19A89F110A0}">
      <dsp:nvSpPr>
        <dsp:cNvPr id="0" name=""/>
        <dsp:cNvSpPr/>
      </dsp:nvSpPr>
      <dsp:spPr>
        <a:xfrm>
          <a:off x="1879998" y="2263315"/>
          <a:ext cx="519062" cy="135114"/>
        </a:xfrm>
        <a:custGeom>
          <a:avLst/>
          <a:gdLst/>
          <a:ahLst/>
          <a:cxnLst/>
          <a:rect l="0" t="0" r="0" b="0"/>
          <a:pathLst>
            <a:path>
              <a:moveTo>
                <a:pt x="0" y="0"/>
              </a:moveTo>
              <a:lnTo>
                <a:pt x="259531" y="0"/>
              </a:lnTo>
              <a:lnTo>
                <a:pt x="259531" y="135114"/>
              </a:lnTo>
              <a:lnTo>
                <a:pt x="519062" y="1351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126120" y="2317464"/>
        <a:ext cx="26818" cy="26818"/>
      </dsp:txXfrm>
    </dsp:sp>
    <dsp:sp modelId="{25CF5DCC-0AE9-4D09-ABC1-8BE4D97FDFCB}">
      <dsp:nvSpPr>
        <dsp:cNvPr id="0" name=""/>
        <dsp:cNvSpPr/>
      </dsp:nvSpPr>
      <dsp:spPr>
        <a:xfrm>
          <a:off x="1879998" y="960341"/>
          <a:ext cx="543043" cy="1302974"/>
        </a:xfrm>
        <a:custGeom>
          <a:avLst/>
          <a:gdLst/>
          <a:ahLst/>
          <a:cxnLst/>
          <a:rect l="0" t="0" r="0" b="0"/>
          <a:pathLst>
            <a:path>
              <a:moveTo>
                <a:pt x="0" y="1302974"/>
              </a:moveTo>
              <a:lnTo>
                <a:pt x="271521" y="1302974"/>
              </a:lnTo>
              <a:lnTo>
                <a:pt x="271521" y="0"/>
              </a:lnTo>
              <a:lnTo>
                <a:pt x="543043"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116230" y="1576538"/>
        <a:ext cx="70580" cy="70580"/>
      </dsp:txXfrm>
    </dsp:sp>
    <dsp:sp modelId="{D1C52863-34A6-4E04-9740-6E0567681A8F}">
      <dsp:nvSpPr>
        <dsp:cNvPr id="0" name=""/>
        <dsp:cNvSpPr/>
      </dsp:nvSpPr>
      <dsp:spPr>
        <a:xfrm rot="16200000">
          <a:off x="-725304" y="1535702"/>
          <a:ext cx="3755377" cy="1455227"/>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vert" wrap="square" lIns="19050" tIns="19050" rIns="19050" bIns="19050" numCol="1" spcCol="1270" anchor="ctr" anchorCtr="0">
          <a:noAutofit/>
        </a:bodyPr>
        <a:lstStyle/>
        <a:p>
          <a:pPr lvl="0" algn="ctr" defTabSz="1333500">
            <a:lnSpc>
              <a:spcPct val="90000"/>
            </a:lnSpc>
            <a:spcBef>
              <a:spcPct val="0"/>
            </a:spcBef>
            <a:spcAft>
              <a:spcPct val="35000"/>
            </a:spcAft>
          </a:pPr>
          <a:r>
            <a:rPr lang="sr-Cyrl-RS" sz="3000" kern="1200" dirty="0"/>
            <a:t>На основу чега се доноси буџет</a:t>
          </a:r>
          <a:r>
            <a:rPr lang="en-US" sz="3000" kern="1200" dirty="0"/>
            <a:t>? </a:t>
          </a:r>
        </a:p>
      </dsp:txBody>
      <dsp:txXfrm rot="16200000">
        <a:off x="-725304" y="1535702"/>
        <a:ext cx="3755377" cy="1455227"/>
      </dsp:txXfrm>
    </dsp:sp>
    <dsp:sp modelId="{AD67EDBF-32B4-495C-A262-4812FBE80932}">
      <dsp:nvSpPr>
        <dsp:cNvPr id="0" name=""/>
        <dsp:cNvSpPr/>
      </dsp:nvSpPr>
      <dsp:spPr>
        <a:xfrm>
          <a:off x="2423042" y="49912"/>
          <a:ext cx="4925648" cy="1820858"/>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t" anchorCtr="0">
          <a:noAutofit/>
        </a:bodyPr>
        <a:lstStyle/>
        <a:p>
          <a:pPr lvl="0" algn="l" defTabSz="622300">
            <a:lnSpc>
              <a:spcPct val="90000"/>
            </a:lnSpc>
            <a:spcBef>
              <a:spcPct val="0"/>
            </a:spcBef>
            <a:spcAft>
              <a:spcPct val="35000"/>
            </a:spcAft>
          </a:pPr>
          <a:r>
            <a:rPr lang="sr-Cyrl-RS" sz="1400" kern="1200" dirty="0"/>
            <a:t>Закони и прописи:</a:t>
          </a:r>
        </a:p>
        <a:p>
          <a:pPr lvl="0" algn="l" defTabSz="622300">
            <a:lnSpc>
              <a:spcPct val="90000"/>
            </a:lnSpc>
            <a:spcBef>
              <a:spcPct val="0"/>
            </a:spcBef>
            <a:spcAft>
              <a:spcPct val="35000"/>
            </a:spcAft>
          </a:pPr>
          <a:r>
            <a:rPr lang="sr-Cyrl-RS" sz="1400" kern="1200" dirty="0"/>
            <a:t>Закон о финансирању локалне самоуправе,</a:t>
          </a:r>
          <a:endParaRPr lang="sr-Latn-RS" sz="1400" kern="1200" dirty="0"/>
        </a:p>
        <a:p>
          <a:pPr lvl="0" algn="l" defTabSz="622300">
            <a:lnSpc>
              <a:spcPct val="90000"/>
            </a:lnSpc>
            <a:spcBef>
              <a:spcPct val="0"/>
            </a:spcBef>
            <a:spcAft>
              <a:spcPct val="35000"/>
            </a:spcAft>
          </a:pPr>
          <a:r>
            <a:rPr lang="sr-Cyrl-RS" sz="1400" kern="1200" dirty="0"/>
            <a:t>Закон о буџетском систему,</a:t>
          </a:r>
          <a:endParaRPr lang="sr-Latn-RS" sz="1400" kern="1200" dirty="0"/>
        </a:p>
        <a:p>
          <a:pPr lvl="0" algn="l" defTabSz="622300">
            <a:lnSpc>
              <a:spcPct val="90000"/>
            </a:lnSpc>
            <a:spcBef>
              <a:spcPct val="0"/>
            </a:spcBef>
            <a:spcAft>
              <a:spcPct val="35000"/>
            </a:spcAft>
          </a:pPr>
          <a:r>
            <a:rPr lang="sr-Cyrl-RS" sz="1400" kern="1200" dirty="0"/>
            <a:t>Закон о локалној самоуправи, </a:t>
          </a:r>
          <a:endParaRPr lang="sr-Latn-RS" sz="1400" kern="1200" dirty="0"/>
        </a:p>
        <a:p>
          <a:pPr lvl="0" algn="l" defTabSz="622300">
            <a:lnSpc>
              <a:spcPct val="90000"/>
            </a:lnSpc>
            <a:spcBef>
              <a:spcPct val="0"/>
            </a:spcBef>
            <a:spcAft>
              <a:spcPct val="35000"/>
            </a:spcAft>
          </a:pPr>
          <a:r>
            <a:rPr lang="sr-Cyrl-RS" sz="1400" kern="1200" dirty="0"/>
            <a:t>Упутство Министарства финансија за припрему одлуке о буџету за </a:t>
          </a:r>
          <a:r>
            <a:rPr lang="sr-Cyrl-RS" sz="1400" kern="1200" dirty="0" smtClean="0"/>
            <a:t>20</a:t>
          </a:r>
          <a:r>
            <a:rPr lang="en-US" sz="1400" kern="1200" dirty="0" smtClean="0"/>
            <a:t>2</a:t>
          </a:r>
          <a:r>
            <a:rPr lang="sr-Latn-RS" sz="1400" kern="1200" dirty="0" smtClean="0"/>
            <a:t>2</a:t>
          </a:r>
          <a:r>
            <a:rPr lang="sr-Cyrl-RS" sz="1400" kern="1200" dirty="0" smtClean="0"/>
            <a:t>. </a:t>
          </a:r>
          <a:r>
            <a:rPr lang="sr-Cyrl-RS" sz="1400" kern="1200" dirty="0"/>
            <a:t>годину и др.</a:t>
          </a:r>
        </a:p>
      </dsp:txBody>
      <dsp:txXfrm>
        <a:off x="2423042" y="49912"/>
        <a:ext cx="4925648" cy="1820858"/>
      </dsp:txXfrm>
    </dsp:sp>
    <dsp:sp modelId="{A288E7CD-845A-4B30-8D9E-0FCFF4059FF8}">
      <dsp:nvSpPr>
        <dsp:cNvPr id="0" name=""/>
        <dsp:cNvSpPr/>
      </dsp:nvSpPr>
      <dsp:spPr>
        <a:xfrm>
          <a:off x="2399061" y="2021069"/>
          <a:ext cx="4887730" cy="754722"/>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l" defTabSz="622300">
            <a:lnSpc>
              <a:spcPct val="90000"/>
            </a:lnSpc>
            <a:spcBef>
              <a:spcPct val="0"/>
            </a:spcBef>
            <a:spcAft>
              <a:spcPct val="35000"/>
            </a:spcAft>
          </a:pPr>
          <a:r>
            <a:rPr lang="sr-Cyrl-RS" sz="1400" kern="1200" dirty="0"/>
            <a:t>Стратешки документи:</a:t>
          </a:r>
        </a:p>
        <a:p>
          <a:pPr lvl="0" algn="l" defTabSz="622300">
            <a:lnSpc>
              <a:spcPct val="90000"/>
            </a:lnSpc>
            <a:spcBef>
              <a:spcPct val="0"/>
            </a:spcBef>
            <a:spcAft>
              <a:spcPct val="35000"/>
            </a:spcAft>
          </a:pPr>
          <a:r>
            <a:rPr lang="sr-Cyrl-RS" sz="1400" kern="1200" dirty="0"/>
            <a:t>Стратегија развоја</a:t>
          </a:r>
          <a:endParaRPr lang="sr-Latn-RS" sz="1400" kern="1200" dirty="0">
            <a:solidFill>
              <a:srgbClr val="FF0000"/>
            </a:solidFill>
          </a:endParaRPr>
        </a:p>
        <a:p>
          <a:pPr lvl="0" algn="l" defTabSz="622300">
            <a:lnSpc>
              <a:spcPct val="90000"/>
            </a:lnSpc>
            <a:spcBef>
              <a:spcPct val="0"/>
            </a:spcBef>
            <a:spcAft>
              <a:spcPct val="35000"/>
            </a:spcAft>
          </a:pPr>
          <a:r>
            <a:rPr lang="sr-Cyrl-RS" sz="1400" kern="1200" dirty="0"/>
            <a:t>Акциони планови за поједине области</a:t>
          </a:r>
          <a:endParaRPr lang="en-US" sz="1400" kern="1200" dirty="0"/>
        </a:p>
      </dsp:txBody>
      <dsp:txXfrm>
        <a:off x="2399061" y="2021069"/>
        <a:ext cx="4887730" cy="754722"/>
      </dsp:txXfrm>
    </dsp:sp>
    <dsp:sp modelId="{573F9BF2-AC82-43FC-A361-118085DB3D65}">
      <dsp:nvSpPr>
        <dsp:cNvPr id="0" name=""/>
        <dsp:cNvSpPr/>
      </dsp:nvSpPr>
      <dsp:spPr>
        <a:xfrm>
          <a:off x="2399061" y="2973605"/>
          <a:ext cx="4895853" cy="381004"/>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l" defTabSz="622300">
            <a:lnSpc>
              <a:spcPct val="90000"/>
            </a:lnSpc>
            <a:spcBef>
              <a:spcPct val="0"/>
            </a:spcBef>
            <a:spcAft>
              <a:spcPct val="35000"/>
            </a:spcAft>
          </a:pPr>
          <a:r>
            <a:rPr lang="sr-Cyrl-RS" sz="1400" kern="1200" dirty="0"/>
            <a:t>Потребе буџетских корисника</a:t>
          </a:r>
          <a:endParaRPr lang="en-US" sz="1400" kern="1200" dirty="0"/>
        </a:p>
      </dsp:txBody>
      <dsp:txXfrm>
        <a:off x="2399061" y="2973605"/>
        <a:ext cx="4895853" cy="381004"/>
      </dsp:txXfrm>
    </dsp:sp>
    <dsp:sp modelId="{B2DE3A8A-BA09-499F-9C72-0630724E4538}">
      <dsp:nvSpPr>
        <dsp:cNvPr id="0" name=""/>
        <dsp:cNvSpPr/>
      </dsp:nvSpPr>
      <dsp:spPr>
        <a:xfrm>
          <a:off x="2399061" y="3552423"/>
          <a:ext cx="4896736" cy="38024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l" defTabSz="622300">
            <a:lnSpc>
              <a:spcPct val="90000"/>
            </a:lnSpc>
            <a:spcBef>
              <a:spcPct val="0"/>
            </a:spcBef>
            <a:spcAft>
              <a:spcPct val="35000"/>
            </a:spcAft>
          </a:pPr>
          <a:r>
            <a:rPr lang="sr-Cyrl-RS" sz="1400" kern="1200" dirty="0"/>
            <a:t>Започети пројекти из ранијих година</a:t>
          </a:r>
          <a:endParaRPr lang="en-US" sz="1400" kern="1200" dirty="0"/>
        </a:p>
      </dsp:txBody>
      <dsp:txXfrm>
        <a:off x="2399061" y="3552423"/>
        <a:ext cx="4896736" cy="380245"/>
      </dsp:txXfrm>
    </dsp:sp>
    <dsp:sp modelId="{94F14A6F-3CD0-4A17-88D3-6F4D0EB2D4E6}">
      <dsp:nvSpPr>
        <dsp:cNvPr id="0" name=""/>
        <dsp:cNvSpPr/>
      </dsp:nvSpPr>
      <dsp:spPr>
        <a:xfrm>
          <a:off x="2399061" y="4130482"/>
          <a:ext cx="4921313" cy="393751"/>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l" defTabSz="622300">
            <a:lnSpc>
              <a:spcPct val="90000"/>
            </a:lnSpc>
            <a:spcBef>
              <a:spcPct val="0"/>
            </a:spcBef>
            <a:spcAft>
              <a:spcPct val="35000"/>
            </a:spcAft>
          </a:pPr>
          <a:r>
            <a:rPr lang="sr-Cyrl-RS" sz="1400" kern="1200" dirty="0"/>
            <a:t>Остварење прошлогодишњег буџета</a:t>
          </a:r>
          <a:endParaRPr lang="en-US" sz="1400" kern="1200" dirty="0"/>
        </a:p>
      </dsp:txBody>
      <dsp:txXfrm>
        <a:off x="2399061" y="4130482"/>
        <a:ext cx="4921313" cy="393751"/>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96E659A-663E-485D-BF89-FD74BE74A5C4}">
      <dsp:nvSpPr>
        <dsp:cNvPr id="0" name=""/>
        <dsp:cNvSpPr/>
      </dsp:nvSpPr>
      <dsp:spPr>
        <a:xfrm>
          <a:off x="1839" y="117311"/>
          <a:ext cx="1518127" cy="1518127"/>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sr-Cyrl-RS" sz="1400" kern="1200" dirty="0"/>
            <a:t>Средства из буџета </a:t>
          </a:r>
          <a:r>
            <a:rPr lang="sr-Cyrl-RS" sz="1400" kern="1200" dirty="0" smtClean="0"/>
            <a:t>града</a:t>
          </a:r>
        </a:p>
        <a:p>
          <a:pPr lvl="0" algn="ctr" defTabSz="622300">
            <a:lnSpc>
              <a:spcPct val="90000"/>
            </a:lnSpc>
            <a:spcBef>
              <a:spcPct val="0"/>
            </a:spcBef>
            <a:spcAft>
              <a:spcPct val="35000"/>
            </a:spcAft>
          </a:pPr>
          <a:r>
            <a:rPr lang="sr-Latn-RS" sz="1400" kern="1200" dirty="0" smtClean="0">
              <a:solidFill>
                <a:srgbClr val="FF0000"/>
              </a:solidFill>
            </a:rPr>
            <a:t>2.467.595.625</a:t>
          </a:r>
          <a:endParaRPr lang="en-US" sz="1400" kern="1200" dirty="0">
            <a:solidFill>
              <a:srgbClr val="FF0000"/>
            </a:solidFill>
          </a:endParaRPr>
        </a:p>
      </dsp:txBody>
      <dsp:txXfrm>
        <a:off x="1839" y="117311"/>
        <a:ext cx="1518127" cy="1518127"/>
      </dsp:txXfrm>
    </dsp:sp>
    <dsp:sp modelId="{98F3E7AB-6934-48FA-B82F-FBEAF1B2375D}">
      <dsp:nvSpPr>
        <dsp:cNvPr id="0" name=""/>
        <dsp:cNvSpPr/>
      </dsp:nvSpPr>
      <dsp:spPr>
        <a:xfrm>
          <a:off x="1643239" y="436118"/>
          <a:ext cx="880514" cy="880514"/>
        </a:xfrm>
        <a:prstGeom prst="mathPlus">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1643239" y="436118"/>
        <a:ext cx="880514" cy="880514"/>
      </dsp:txXfrm>
    </dsp:sp>
    <dsp:sp modelId="{2F60A798-586E-4E47-B649-25F047F36835}">
      <dsp:nvSpPr>
        <dsp:cNvPr id="0" name=""/>
        <dsp:cNvSpPr/>
      </dsp:nvSpPr>
      <dsp:spPr>
        <a:xfrm>
          <a:off x="2647025" y="117311"/>
          <a:ext cx="1518127" cy="1518127"/>
        </a:xfrm>
        <a:prstGeom prst="ellipse">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sr-Cyrl-RS" sz="1400" kern="1200" dirty="0"/>
            <a:t>Пренета средства из ранијих година</a:t>
          </a:r>
          <a:r>
            <a:rPr lang="sr-Cyrl-RS" sz="1400" kern="1200" dirty="0">
              <a:solidFill>
                <a:srgbClr val="FF0000"/>
              </a:solidFill>
            </a:rPr>
            <a:t> </a:t>
          </a:r>
          <a:r>
            <a:rPr lang="sr-Latn-RS" sz="1400" kern="1200" dirty="0" smtClean="0">
              <a:solidFill>
                <a:srgbClr val="FF0000"/>
              </a:solidFill>
            </a:rPr>
            <a:t>89.404.375</a:t>
          </a:r>
          <a:endParaRPr lang="en-US" sz="1400" kern="1200" dirty="0">
            <a:solidFill>
              <a:srgbClr val="FF0000"/>
            </a:solidFill>
          </a:endParaRPr>
        </a:p>
      </dsp:txBody>
      <dsp:txXfrm>
        <a:off x="2647025" y="117311"/>
        <a:ext cx="1518127" cy="1518127"/>
      </dsp:txXfrm>
    </dsp:sp>
    <dsp:sp modelId="{41F09F99-3DCC-47E4-9188-F7D103A1F6E3}">
      <dsp:nvSpPr>
        <dsp:cNvPr id="0" name=""/>
        <dsp:cNvSpPr/>
      </dsp:nvSpPr>
      <dsp:spPr>
        <a:xfrm>
          <a:off x="4288424" y="436118"/>
          <a:ext cx="880514" cy="880514"/>
        </a:xfrm>
        <a:prstGeom prst="mathEqual">
          <a:avLst/>
        </a:prstGeom>
        <a:solidFill>
          <a:schemeClr val="accent4">
            <a:hueOff val="-4464770"/>
            <a:satOff val="26899"/>
            <a:lumOff val="215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4288424" y="436118"/>
        <a:ext cx="880514" cy="880514"/>
      </dsp:txXfrm>
    </dsp:sp>
    <dsp:sp modelId="{6C1FFF0F-B1A4-4C41-B9D3-30452A0DFA4B}">
      <dsp:nvSpPr>
        <dsp:cNvPr id="0" name=""/>
        <dsp:cNvSpPr/>
      </dsp:nvSpPr>
      <dsp:spPr>
        <a:xfrm>
          <a:off x="5292210" y="234070"/>
          <a:ext cx="1978757" cy="1284609"/>
        </a:xfrm>
        <a:prstGeom prst="ellipse">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sr-Cyrl-RS" sz="1300" kern="1200" dirty="0">
              <a:solidFill>
                <a:schemeClr val="bg1"/>
              </a:solidFill>
            </a:rPr>
            <a:t>Укупан буџет града </a:t>
          </a:r>
          <a:r>
            <a:rPr lang="sr-Cyrl-RS" sz="1300" kern="1200" dirty="0" smtClean="0">
              <a:solidFill>
                <a:schemeClr val="bg1"/>
              </a:solidFill>
            </a:rPr>
            <a:t>2.</a:t>
          </a:r>
          <a:r>
            <a:rPr lang="sr-Latn-RS" sz="1300" kern="1200" dirty="0" smtClean="0">
              <a:solidFill>
                <a:schemeClr val="bg1"/>
              </a:solidFill>
            </a:rPr>
            <a:t>557.000.000</a:t>
          </a:r>
          <a:endParaRPr lang="en-US" sz="1300" kern="1200" dirty="0">
            <a:solidFill>
              <a:srgbClr val="FF0000"/>
            </a:solidFill>
          </a:endParaRPr>
        </a:p>
      </dsp:txBody>
      <dsp:txXfrm>
        <a:off x="5292210" y="234070"/>
        <a:ext cx="1978757" cy="1284609"/>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E4EF12A-714A-4B09-B17F-F23081A511A2}">
      <dsp:nvSpPr>
        <dsp:cNvPr id="0" name=""/>
        <dsp:cNvSpPr/>
      </dsp:nvSpPr>
      <dsp:spPr>
        <a:xfrm>
          <a:off x="1949527" y="1191898"/>
          <a:ext cx="2762919" cy="2762919"/>
        </a:xfrm>
        <a:prstGeom prst="ellipse">
          <a:avLst/>
        </a:prstGeom>
        <a:gradFill rotWithShape="0">
          <a:gsLst>
            <a:gs pos="0">
              <a:schemeClr val="accent4">
                <a:shade val="80000"/>
                <a:alpha val="50000"/>
                <a:hueOff val="0"/>
                <a:satOff val="0"/>
                <a:lumOff val="0"/>
                <a:alphaOff val="0"/>
                <a:shade val="51000"/>
                <a:satMod val="130000"/>
              </a:schemeClr>
            </a:gs>
            <a:gs pos="80000">
              <a:schemeClr val="accent4">
                <a:shade val="80000"/>
                <a:alpha val="50000"/>
                <a:hueOff val="0"/>
                <a:satOff val="0"/>
                <a:lumOff val="0"/>
                <a:alphaOff val="0"/>
                <a:shade val="93000"/>
                <a:satMod val="130000"/>
              </a:schemeClr>
            </a:gs>
            <a:gs pos="100000">
              <a:schemeClr val="accent4">
                <a:shade val="80000"/>
                <a:alpha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r>
            <a:rPr lang="sr-Cyrl-RS" sz="2500" kern="1200" dirty="0" smtClean="0"/>
            <a:t>Укупан буџет за 202</a:t>
          </a:r>
          <a:r>
            <a:rPr lang="sr-Latn-RS" sz="2500" kern="1200" dirty="0" smtClean="0"/>
            <a:t>2</a:t>
          </a:r>
          <a:r>
            <a:rPr lang="sr-Cyrl-RS" sz="2500" kern="1200" dirty="0" smtClean="0"/>
            <a:t>. годину </a:t>
          </a:r>
          <a:r>
            <a:rPr lang="sr-Latn-RS" sz="2500" kern="1200" dirty="0" smtClean="0"/>
            <a:t>2</a:t>
          </a:r>
          <a:r>
            <a:rPr lang="sr-Cyrl-RS" sz="2500" kern="1200" dirty="0" smtClean="0"/>
            <a:t>.</a:t>
          </a:r>
          <a:r>
            <a:rPr lang="sr-Latn-RS" sz="2500" kern="1200" dirty="0" smtClean="0"/>
            <a:t>557</a:t>
          </a:r>
          <a:r>
            <a:rPr lang="sr-Cyrl-RS" sz="2500" kern="1200" dirty="0" smtClean="0"/>
            <a:t>.</a:t>
          </a:r>
          <a:r>
            <a:rPr lang="sr-Latn-RS" sz="2500" kern="1200" dirty="0" smtClean="0"/>
            <a:t>000</a:t>
          </a:r>
          <a:r>
            <a:rPr lang="sr-Cyrl-RS" sz="2500" kern="1200" dirty="0" smtClean="0"/>
            <a:t>.</a:t>
          </a:r>
          <a:r>
            <a:rPr lang="sr-Latn-RS" sz="2500" kern="1200" dirty="0" smtClean="0"/>
            <a:t>000</a:t>
          </a:r>
          <a:r>
            <a:rPr lang="sr-Cyrl-RS" sz="2500" kern="1200" dirty="0" smtClean="0">
              <a:solidFill>
                <a:srgbClr val="FF0000"/>
              </a:solidFill>
            </a:rPr>
            <a:t>    </a:t>
          </a:r>
          <a:r>
            <a:rPr lang="sr-Cyrl-RS" sz="2500" kern="1200" dirty="0" smtClean="0"/>
            <a:t>    </a:t>
          </a:r>
          <a:r>
            <a:rPr lang="sr-Cyrl-RS" sz="2500" kern="1200" dirty="0"/>
            <a:t>динара</a:t>
          </a:r>
          <a:endParaRPr lang="en-US" sz="2500" kern="1200" dirty="0"/>
        </a:p>
      </dsp:txBody>
      <dsp:txXfrm>
        <a:off x="1949527" y="1191898"/>
        <a:ext cx="2762919" cy="2762919"/>
      </dsp:txXfrm>
    </dsp:sp>
    <dsp:sp modelId="{449BFEB2-6844-4A2C-8DC2-780280CBA079}">
      <dsp:nvSpPr>
        <dsp:cNvPr id="0" name=""/>
        <dsp:cNvSpPr/>
      </dsp:nvSpPr>
      <dsp:spPr>
        <a:xfrm>
          <a:off x="2640257" y="85242"/>
          <a:ext cx="1381459" cy="1381459"/>
        </a:xfrm>
        <a:prstGeom prst="ellipse">
          <a:avLst/>
        </a:prstGeom>
        <a:gradFill rotWithShape="0">
          <a:gsLst>
            <a:gs pos="0">
              <a:schemeClr val="accent4">
                <a:shade val="80000"/>
                <a:alpha val="50000"/>
                <a:hueOff val="-11"/>
                <a:satOff val="217"/>
                <a:lumOff val="1010"/>
                <a:alphaOff val="6000"/>
                <a:shade val="51000"/>
                <a:satMod val="130000"/>
              </a:schemeClr>
            </a:gs>
            <a:gs pos="80000">
              <a:schemeClr val="accent4">
                <a:shade val="80000"/>
                <a:alpha val="50000"/>
                <a:hueOff val="-11"/>
                <a:satOff val="217"/>
                <a:lumOff val="1010"/>
                <a:alphaOff val="6000"/>
                <a:shade val="93000"/>
                <a:satMod val="130000"/>
              </a:schemeClr>
            </a:gs>
            <a:gs pos="100000">
              <a:schemeClr val="accent4">
                <a:shade val="80000"/>
                <a:alpha val="50000"/>
                <a:hueOff val="-11"/>
                <a:satOff val="217"/>
                <a:lumOff val="1010"/>
                <a:alphaOff val="6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sr-Cyrl-RS" sz="1100" kern="1200" dirty="0" smtClean="0"/>
            <a:t>Донације  и Трансфери   </a:t>
          </a:r>
          <a:r>
            <a:rPr lang="sr-Latn-RS" sz="1100" kern="1200" dirty="0" smtClean="0"/>
            <a:t>255.545.625</a:t>
          </a:r>
          <a:r>
            <a:rPr lang="sr-Latn-RS" sz="1100" kern="1200" dirty="0" smtClean="0">
              <a:solidFill>
                <a:srgbClr val="FF0000"/>
              </a:solidFill>
            </a:rPr>
            <a:t> </a:t>
          </a:r>
          <a:r>
            <a:rPr lang="sr-Cyrl-RS" sz="1100" kern="1200" dirty="0"/>
            <a:t>динара</a:t>
          </a:r>
          <a:endParaRPr lang="en-US" sz="1100" kern="1200" dirty="0"/>
        </a:p>
      </dsp:txBody>
      <dsp:txXfrm>
        <a:off x="2640257" y="85242"/>
        <a:ext cx="1381459" cy="1381459"/>
      </dsp:txXfrm>
    </dsp:sp>
    <dsp:sp modelId="{9DDE88A7-5745-4E4F-A7A8-F71A4DA0D5F2}">
      <dsp:nvSpPr>
        <dsp:cNvPr id="0" name=""/>
        <dsp:cNvSpPr/>
      </dsp:nvSpPr>
      <dsp:spPr>
        <a:xfrm>
          <a:off x="4346317" y="1304207"/>
          <a:ext cx="1381459" cy="1381459"/>
        </a:xfrm>
        <a:prstGeom prst="ellipse">
          <a:avLst/>
        </a:prstGeom>
        <a:gradFill rotWithShape="0">
          <a:gsLst>
            <a:gs pos="0">
              <a:schemeClr val="accent4">
                <a:shade val="80000"/>
                <a:alpha val="50000"/>
                <a:hueOff val="-23"/>
                <a:satOff val="434"/>
                <a:lumOff val="2020"/>
                <a:alphaOff val="12000"/>
                <a:shade val="51000"/>
                <a:satMod val="130000"/>
              </a:schemeClr>
            </a:gs>
            <a:gs pos="80000">
              <a:schemeClr val="accent4">
                <a:shade val="80000"/>
                <a:alpha val="50000"/>
                <a:hueOff val="-23"/>
                <a:satOff val="434"/>
                <a:lumOff val="2020"/>
                <a:alphaOff val="12000"/>
                <a:shade val="93000"/>
                <a:satMod val="130000"/>
              </a:schemeClr>
            </a:gs>
            <a:gs pos="100000">
              <a:schemeClr val="accent4">
                <a:shade val="80000"/>
                <a:alpha val="50000"/>
                <a:hueOff val="-23"/>
                <a:satOff val="434"/>
                <a:lumOff val="2020"/>
                <a:alphaOff val="12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sr-Cyrl-RS" sz="1100" kern="1200" dirty="0" smtClean="0"/>
            <a:t>Текући приходи </a:t>
          </a:r>
          <a:r>
            <a:rPr lang="sr-Latn-RS" sz="1100" kern="1200" dirty="0" smtClean="0"/>
            <a:t>2</a:t>
          </a:r>
          <a:r>
            <a:rPr lang="sr-Cyrl-RS" sz="1100" kern="1200" dirty="0" smtClean="0"/>
            <a:t>.</a:t>
          </a:r>
          <a:r>
            <a:rPr lang="sr-Latn-RS" sz="1100" kern="1200" dirty="0" smtClean="0"/>
            <a:t>012</a:t>
          </a:r>
          <a:r>
            <a:rPr lang="sr-Cyrl-RS" sz="1100" kern="1200" dirty="0" smtClean="0"/>
            <a:t>.0</a:t>
          </a:r>
          <a:r>
            <a:rPr lang="sr-Latn-RS" sz="1100" kern="1200" dirty="0" smtClean="0"/>
            <a:t>50</a:t>
          </a:r>
          <a:r>
            <a:rPr lang="sr-Cyrl-RS" sz="1100" kern="1200" dirty="0" smtClean="0"/>
            <a:t>.000  </a:t>
          </a:r>
          <a:r>
            <a:rPr lang="sr-Cyrl-RS" sz="1100" kern="1200" dirty="0" smtClean="0">
              <a:solidFill>
                <a:srgbClr val="FF0000"/>
              </a:solidFill>
            </a:rPr>
            <a:t>  </a:t>
          </a:r>
          <a:r>
            <a:rPr lang="sr-Cyrl-RS" sz="1100" kern="1200" dirty="0" smtClean="0"/>
            <a:t>динара</a:t>
          </a:r>
          <a:endParaRPr lang="en-US" sz="1100" kern="1200" dirty="0"/>
        </a:p>
      </dsp:txBody>
      <dsp:txXfrm>
        <a:off x="4346317" y="1304207"/>
        <a:ext cx="1381459" cy="1381459"/>
      </dsp:txXfrm>
    </dsp:sp>
    <dsp:sp modelId="{72DE4213-15E1-4436-8045-C055E8A54EDE}">
      <dsp:nvSpPr>
        <dsp:cNvPr id="0" name=""/>
        <dsp:cNvSpPr/>
      </dsp:nvSpPr>
      <dsp:spPr>
        <a:xfrm>
          <a:off x="3696733" y="3336743"/>
          <a:ext cx="1381459" cy="1381459"/>
        </a:xfrm>
        <a:prstGeom prst="ellipse">
          <a:avLst/>
        </a:prstGeom>
        <a:gradFill rotWithShape="0">
          <a:gsLst>
            <a:gs pos="0">
              <a:schemeClr val="accent4">
                <a:shade val="80000"/>
                <a:alpha val="50000"/>
                <a:hueOff val="-34"/>
                <a:satOff val="652"/>
                <a:lumOff val="3030"/>
                <a:alphaOff val="18000"/>
                <a:shade val="51000"/>
                <a:satMod val="130000"/>
              </a:schemeClr>
            </a:gs>
            <a:gs pos="80000">
              <a:schemeClr val="accent4">
                <a:shade val="80000"/>
                <a:alpha val="50000"/>
                <a:hueOff val="-34"/>
                <a:satOff val="652"/>
                <a:lumOff val="3030"/>
                <a:alphaOff val="18000"/>
                <a:shade val="93000"/>
                <a:satMod val="130000"/>
              </a:schemeClr>
            </a:gs>
            <a:gs pos="100000">
              <a:schemeClr val="accent4">
                <a:shade val="80000"/>
                <a:alpha val="50000"/>
                <a:hueOff val="-34"/>
                <a:satOff val="652"/>
                <a:lumOff val="3030"/>
                <a:alphaOff val="18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sr-Cyrl-RS" sz="1100" kern="1200" dirty="0"/>
            <a:t>Примања од продаје нефинансијске имовине  </a:t>
          </a:r>
          <a:r>
            <a:rPr lang="sr-Latn-RS" sz="1100" kern="1200" dirty="0" smtClean="0"/>
            <a:t>23</a:t>
          </a:r>
          <a:r>
            <a:rPr lang="sr-Cyrl-RS" sz="1100" kern="1200" dirty="0" smtClean="0"/>
            <a:t>.</a:t>
          </a:r>
          <a:r>
            <a:rPr lang="sr-Latn-RS" sz="1100" kern="1200" dirty="0" smtClean="0"/>
            <a:t>0</a:t>
          </a:r>
          <a:r>
            <a:rPr lang="en-US" sz="1100" kern="1200" dirty="0" smtClean="0"/>
            <a:t>0</a:t>
          </a:r>
          <a:r>
            <a:rPr lang="sr-Cyrl-RS" sz="1100" kern="1200" dirty="0" smtClean="0"/>
            <a:t>0.000 </a:t>
          </a:r>
          <a:r>
            <a:rPr lang="sr-Cyrl-RS" sz="1100" kern="1200" dirty="0"/>
            <a:t>динара</a:t>
          </a:r>
          <a:endParaRPr lang="en-US" sz="1100" kern="1200" dirty="0"/>
        </a:p>
      </dsp:txBody>
      <dsp:txXfrm>
        <a:off x="3696733" y="3336743"/>
        <a:ext cx="1381459" cy="1381459"/>
      </dsp:txXfrm>
    </dsp:sp>
    <dsp:sp modelId="{91CFC9CD-FF79-40EF-A271-A8DBB0423AC2}">
      <dsp:nvSpPr>
        <dsp:cNvPr id="0" name=""/>
        <dsp:cNvSpPr/>
      </dsp:nvSpPr>
      <dsp:spPr>
        <a:xfrm>
          <a:off x="1583780" y="3336743"/>
          <a:ext cx="1381459" cy="1381459"/>
        </a:xfrm>
        <a:prstGeom prst="ellipse">
          <a:avLst/>
        </a:prstGeom>
        <a:gradFill rotWithShape="0">
          <a:gsLst>
            <a:gs pos="0">
              <a:schemeClr val="accent4">
                <a:shade val="80000"/>
                <a:alpha val="50000"/>
                <a:hueOff val="-45"/>
                <a:satOff val="869"/>
                <a:lumOff val="4040"/>
                <a:alphaOff val="24000"/>
                <a:shade val="51000"/>
                <a:satMod val="130000"/>
              </a:schemeClr>
            </a:gs>
            <a:gs pos="80000">
              <a:schemeClr val="accent4">
                <a:shade val="80000"/>
                <a:alpha val="50000"/>
                <a:hueOff val="-45"/>
                <a:satOff val="869"/>
                <a:lumOff val="4040"/>
                <a:alphaOff val="24000"/>
                <a:shade val="93000"/>
                <a:satMod val="130000"/>
              </a:schemeClr>
            </a:gs>
            <a:gs pos="100000">
              <a:schemeClr val="accent4">
                <a:shade val="80000"/>
                <a:alpha val="50000"/>
                <a:hueOff val="-45"/>
                <a:satOff val="869"/>
                <a:lumOff val="4040"/>
                <a:alphaOff val="24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sr-Cyrl-RS" sz="1100" kern="1200" dirty="0"/>
            <a:t>Примања од </a:t>
          </a:r>
          <a:r>
            <a:rPr lang="sr-Cyrl-RS" sz="1100" kern="1200" dirty="0" smtClean="0"/>
            <a:t>задуживања </a:t>
          </a:r>
          <a:r>
            <a:rPr lang="sr-Latn-RS" sz="1100" kern="1200" dirty="0" smtClean="0"/>
            <a:t>177</a:t>
          </a:r>
          <a:r>
            <a:rPr lang="sr-Cyrl-RS" sz="1100" kern="1200" dirty="0" smtClean="0"/>
            <a:t>.000.000</a:t>
          </a:r>
          <a:r>
            <a:rPr lang="sr-Cyrl-RS" sz="1100" kern="1200" dirty="0" smtClean="0">
              <a:solidFill>
                <a:srgbClr val="FF0000"/>
              </a:solidFill>
            </a:rPr>
            <a:t> </a:t>
          </a:r>
          <a:r>
            <a:rPr lang="sr-Cyrl-RS" sz="1100" kern="1200" dirty="0"/>
            <a:t>динара</a:t>
          </a:r>
          <a:endParaRPr lang="en-US" sz="1100" kern="1200" dirty="0"/>
        </a:p>
      </dsp:txBody>
      <dsp:txXfrm>
        <a:off x="1583780" y="3336743"/>
        <a:ext cx="1381459" cy="1381459"/>
      </dsp:txXfrm>
    </dsp:sp>
    <dsp:sp modelId="{FC69A2CE-A671-47B5-8CD8-544465E52E9C}">
      <dsp:nvSpPr>
        <dsp:cNvPr id="0" name=""/>
        <dsp:cNvSpPr/>
      </dsp:nvSpPr>
      <dsp:spPr>
        <a:xfrm>
          <a:off x="930841" y="1327205"/>
          <a:ext cx="1381459" cy="1381459"/>
        </a:xfrm>
        <a:prstGeom prst="ellipse">
          <a:avLst/>
        </a:prstGeom>
        <a:gradFill rotWithShape="0">
          <a:gsLst>
            <a:gs pos="0">
              <a:schemeClr val="accent4">
                <a:shade val="80000"/>
                <a:alpha val="50000"/>
                <a:hueOff val="-57"/>
                <a:satOff val="1086"/>
                <a:lumOff val="5050"/>
                <a:alphaOff val="30000"/>
                <a:shade val="51000"/>
                <a:satMod val="130000"/>
              </a:schemeClr>
            </a:gs>
            <a:gs pos="80000">
              <a:schemeClr val="accent4">
                <a:shade val="80000"/>
                <a:alpha val="50000"/>
                <a:hueOff val="-57"/>
                <a:satOff val="1086"/>
                <a:lumOff val="5050"/>
                <a:alphaOff val="30000"/>
                <a:shade val="93000"/>
                <a:satMod val="130000"/>
              </a:schemeClr>
            </a:gs>
            <a:gs pos="100000">
              <a:schemeClr val="accent4">
                <a:shade val="80000"/>
                <a:alpha val="50000"/>
                <a:hueOff val="-57"/>
                <a:satOff val="1086"/>
                <a:lumOff val="5050"/>
                <a:alphaOff val="3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sr-Cyrl-RS" sz="1000" kern="1200" dirty="0"/>
            <a:t>Пренета средства из ранијих година</a:t>
          </a:r>
          <a:r>
            <a:rPr lang="sr-Latn-RS" sz="1000" kern="1200" dirty="0"/>
            <a:t> </a:t>
          </a:r>
          <a:r>
            <a:rPr lang="sr-Latn-RS" sz="1000" kern="1200" dirty="0" smtClean="0"/>
            <a:t>89</a:t>
          </a:r>
          <a:r>
            <a:rPr lang="sr-Cyrl-RS" sz="1000" kern="1200" dirty="0" smtClean="0"/>
            <a:t>.</a:t>
          </a:r>
          <a:r>
            <a:rPr lang="sr-Latn-RS" sz="1000" kern="1200" dirty="0" smtClean="0"/>
            <a:t>404</a:t>
          </a:r>
          <a:r>
            <a:rPr lang="sr-Cyrl-RS" sz="1000" kern="1200" dirty="0" smtClean="0"/>
            <a:t>.</a:t>
          </a:r>
          <a:r>
            <a:rPr lang="sr-Latn-RS" sz="1000" kern="1200" dirty="0" smtClean="0"/>
            <a:t>375</a:t>
          </a:r>
          <a:r>
            <a:rPr lang="sr-Cyrl-RS" sz="1000" kern="1200" dirty="0" smtClean="0"/>
            <a:t> </a:t>
          </a:r>
          <a:r>
            <a:rPr lang="sr-Latn-RS" sz="1000" kern="1200" dirty="0" smtClean="0"/>
            <a:t> </a:t>
          </a:r>
          <a:r>
            <a:rPr lang="sr-Cyrl-RS" sz="1000" kern="1200" dirty="0"/>
            <a:t>динара</a:t>
          </a:r>
          <a:endParaRPr lang="en-US" sz="1000" kern="1200" dirty="0"/>
        </a:p>
      </dsp:txBody>
      <dsp:txXfrm>
        <a:off x="930841" y="1327205"/>
        <a:ext cx="1381459" cy="1381459"/>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C884431-F906-455C-AAF5-4FBEC1E13C27}">
      <dsp:nvSpPr>
        <dsp:cNvPr id="0" name=""/>
        <dsp:cNvSpPr/>
      </dsp:nvSpPr>
      <dsp:spPr>
        <a:xfrm>
          <a:off x="2153225" y="403194"/>
          <a:ext cx="4095794" cy="4095794"/>
        </a:xfrm>
        <a:prstGeom prst="blockArc">
          <a:avLst>
            <a:gd name="adj1" fmla="val 13256967"/>
            <a:gd name="adj2" fmla="val 15427755"/>
            <a:gd name="adj3" fmla="val 3061"/>
          </a:avLst>
        </a:prstGeom>
        <a:solidFill>
          <a:schemeClr val="accent3">
            <a:hueOff val="11250264"/>
            <a:satOff val="-16880"/>
            <a:lumOff val="-274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0575E5C-DEAA-49FF-9C6A-0DF4C03D040D}">
      <dsp:nvSpPr>
        <dsp:cNvPr id="0" name=""/>
        <dsp:cNvSpPr/>
      </dsp:nvSpPr>
      <dsp:spPr>
        <a:xfrm>
          <a:off x="1867970" y="673501"/>
          <a:ext cx="4095794" cy="4095794"/>
        </a:xfrm>
        <a:prstGeom prst="blockArc">
          <a:avLst>
            <a:gd name="adj1" fmla="val 11784810"/>
            <a:gd name="adj2" fmla="val 13927977"/>
            <a:gd name="adj3" fmla="val 3061"/>
          </a:avLst>
        </a:prstGeom>
        <a:solidFill>
          <a:schemeClr val="accent3">
            <a:hueOff val="9843981"/>
            <a:satOff val="-14770"/>
            <a:lumOff val="-2402"/>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4EFD8D8-F116-4363-8F07-0BDD118D8287}">
      <dsp:nvSpPr>
        <dsp:cNvPr id="0" name=""/>
        <dsp:cNvSpPr/>
      </dsp:nvSpPr>
      <dsp:spPr>
        <a:xfrm>
          <a:off x="1919514" y="453859"/>
          <a:ext cx="4095794" cy="4095794"/>
        </a:xfrm>
        <a:prstGeom prst="blockArc">
          <a:avLst>
            <a:gd name="adj1" fmla="val 9000000"/>
            <a:gd name="adj2" fmla="val 11400000"/>
            <a:gd name="adj3" fmla="val 3061"/>
          </a:avLst>
        </a:prstGeom>
        <a:solidFill>
          <a:schemeClr val="accent3">
            <a:hueOff val="8437698"/>
            <a:satOff val="-12660"/>
            <a:lumOff val="-205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F7BAF94-75FB-4F81-8919-57DE062077D5}">
      <dsp:nvSpPr>
        <dsp:cNvPr id="0" name=""/>
        <dsp:cNvSpPr/>
      </dsp:nvSpPr>
      <dsp:spPr>
        <a:xfrm>
          <a:off x="1919514" y="453859"/>
          <a:ext cx="4095794" cy="4095794"/>
        </a:xfrm>
        <a:prstGeom prst="blockArc">
          <a:avLst>
            <a:gd name="adj1" fmla="val 6600000"/>
            <a:gd name="adj2" fmla="val 9000000"/>
            <a:gd name="adj3" fmla="val 3061"/>
          </a:avLst>
        </a:prstGeom>
        <a:solidFill>
          <a:schemeClr val="accent3">
            <a:hueOff val="7031415"/>
            <a:satOff val="-10550"/>
            <a:lumOff val="-171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C9B55A0-D6BC-47A3-92D9-CF0D462CBA3E}">
      <dsp:nvSpPr>
        <dsp:cNvPr id="0" name=""/>
        <dsp:cNvSpPr/>
      </dsp:nvSpPr>
      <dsp:spPr>
        <a:xfrm>
          <a:off x="1886665" y="442224"/>
          <a:ext cx="4095794" cy="4095794"/>
        </a:xfrm>
        <a:prstGeom prst="blockArc">
          <a:avLst>
            <a:gd name="adj1" fmla="val 4108116"/>
            <a:gd name="adj2" fmla="val 6540590"/>
            <a:gd name="adj3" fmla="val 3061"/>
          </a:avLst>
        </a:prstGeom>
        <a:solidFill>
          <a:schemeClr val="accent3">
            <a:hueOff val="5625132"/>
            <a:satOff val="-8440"/>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EBC4AA2-7966-4002-8CE2-7479E65C1C79}">
      <dsp:nvSpPr>
        <dsp:cNvPr id="0" name=""/>
        <dsp:cNvSpPr/>
      </dsp:nvSpPr>
      <dsp:spPr>
        <a:xfrm>
          <a:off x="1937788" y="422850"/>
          <a:ext cx="4095794" cy="4095794"/>
        </a:xfrm>
        <a:prstGeom prst="blockArc">
          <a:avLst>
            <a:gd name="adj1" fmla="val 1861361"/>
            <a:gd name="adj2" fmla="val 4201320"/>
            <a:gd name="adj3" fmla="val 3061"/>
          </a:avLst>
        </a:prstGeom>
        <a:solidFill>
          <a:schemeClr val="accent3">
            <a:hueOff val="4218849"/>
            <a:satOff val="-6330"/>
            <a:lumOff val="-102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9B05264-FBF1-4254-AA6E-8DA1048C9EC5}">
      <dsp:nvSpPr>
        <dsp:cNvPr id="0" name=""/>
        <dsp:cNvSpPr/>
      </dsp:nvSpPr>
      <dsp:spPr>
        <a:xfrm>
          <a:off x="1910715" y="469256"/>
          <a:ext cx="4095794" cy="4095794"/>
        </a:xfrm>
        <a:prstGeom prst="blockArc">
          <a:avLst>
            <a:gd name="adj1" fmla="val 21321791"/>
            <a:gd name="adj2" fmla="val 1769768"/>
            <a:gd name="adj3" fmla="val 3061"/>
          </a:avLst>
        </a:prstGeom>
        <a:solidFill>
          <a:schemeClr val="accent3">
            <a:hueOff val="2812566"/>
            <a:satOff val="-4220"/>
            <a:lumOff val="-68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D42F3FF-3AAD-4819-B004-ADDCB69227EB}">
      <dsp:nvSpPr>
        <dsp:cNvPr id="0" name=""/>
        <dsp:cNvSpPr/>
      </dsp:nvSpPr>
      <dsp:spPr>
        <a:xfrm>
          <a:off x="1904311" y="278098"/>
          <a:ext cx="4095794" cy="4095794"/>
        </a:xfrm>
        <a:prstGeom prst="blockArc">
          <a:avLst>
            <a:gd name="adj1" fmla="val 17952214"/>
            <a:gd name="adj2" fmla="val 47975"/>
            <a:gd name="adj3" fmla="val 3061"/>
          </a:avLst>
        </a:prstGeom>
        <a:solidFill>
          <a:schemeClr val="accent3">
            <a:hueOff val="1406283"/>
            <a:satOff val="-2110"/>
            <a:lumOff val="-34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4C62812-7B8C-4DB2-9C0D-14651D9AFC46}">
      <dsp:nvSpPr>
        <dsp:cNvPr id="0" name=""/>
        <dsp:cNvSpPr/>
      </dsp:nvSpPr>
      <dsp:spPr>
        <a:xfrm>
          <a:off x="2165317" y="400392"/>
          <a:ext cx="4095794" cy="4095794"/>
        </a:xfrm>
        <a:prstGeom prst="blockArc">
          <a:avLst>
            <a:gd name="adj1" fmla="val 15406596"/>
            <a:gd name="adj2" fmla="val 17460423"/>
            <a:gd name="adj3" fmla="val 3061"/>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59436B1-B652-4794-B4F4-4850647DACEB}">
      <dsp:nvSpPr>
        <dsp:cNvPr id="0" name=""/>
        <dsp:cNvSpPr/>
      </dsp:nvSpPr>
      <dsp:spPr>
        <a:xfrm>
          <a:off x="3148259" y="1662313"/>
          <a:ext cx="1638303" cy="1678887"/>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sr-Cyrl-RS" sz="1500" kern="1200" dirty="0">
              <a:solidFill>
                <a:schemeClr val="bg1"/>
              </a:solidFill>
            </a:rPr>
            <a:t>Укупни расходи и издаци </a:t>
          </a:r>
          <a:r>
            <a:rPr lang="sr-Cyrl-RS" sz="1500" kern="1200" dirty="0" smtClean="0">
              <a:solidFill>
                <a:schemeClr val="bg1"/>
              </a:solidFill>
            </a:rPr>
            <a:t>2</a:t>
          </a:r>
          <a:r>
            <a:rPr lang="sr-Latn-RS" sz="1500" kern="1200" dirty="0" smtClean="0">
              <a:solidFill>
                <a:schemeClr val="bg1"/>
              </a:solidFill>
            </a:rPr>
            <a:t>.557</a:t>
          </a:r>
          <a:r>
            <a:rPr lang="sr-Cyrl-RS" sz="1500" kern="1200" dirty="0" smtClean="0">
              <a:solidFill>
                <a:schemeClr val="bg1"/>
              </a:solidFill>
            </a:rPr>
            <a:t>.</a:t>
          </a:r>
          <a:r>
            <a:rPr lang="sr-Latn-RS" sz="1500" kern="1200" dirty="0" smtClean="0">
              <a:solidFill>
                <a:schemeClr val="bg1"/>
              </a:solidFill>
            </a:rPr>
            <a:t>000</a:t>
          </a:r>
          <a:r>
            <a:rPr lang="sr-Cyrl-RS" sz="1500" kern="1200" dirty="0" smtClean="0">
              <a:solidFill>
                <a:schemeClr val="bg1"/>
              </a:solidFill>
            </a:rPr>
            <a:t>.</a:t>
          </a:r>
          <a:r>
            <a:rPr lang="sr-Latn-RS" sz="1500" kern="1200" dirty="0" smtClean="0">
              <a:solidFill>
                <a:schemeClr val="bg1"/>
              </a:solidFill>
            </a:rPr>
            <a:t>000 </a:t>
          </a:r>
          <a:r>
            <a:rPr lang="sr-Cyrl-RS" sz="1500" kern="1200" dirty="0" smtClean="0">
              <a:solidFill>
                <a:schemeClr val="bg1"/>
              </a:solidFill>
            </a:rPr>
            <a:t>динара</a:t>
          </a:r>
          <a:endParaRPr lang="en-US" sz="1500" kern="1200" dirty="0">
            <a:solidFill>
              <a:schemeClr val="bg1"/>
            </a:solidFill>
          </a:endParaRPr>
        </a:p>
      </dsp:txBody>
      <dsp:txXfrm>
        <a:off x="3148259" y="1662313"/>
        <a:ext cx="1638303" cy="1678887"/>
      </dsp:txXfrm>
    </dsp:sp>
    <dsp:sp modelId="{73F305AC-CFDC-45B1-8AB8-6FABD1C99179}">
      <dsp:nvSpPr>
        <dsp:cNvPr id="0" name=""/>
        <dsp:cNvSpPr/>
      </dsp:nvSpPr>
      <dsp:spPr>
        <a:xfrm>
          <a:off x="3137570" y="-128226"/>
          <a:ext cx="1228721" cy="1226857"/>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ru-RU" sz="800" kern="1200" dirty="0">
              <a:solidFill>
                <a:schemeClr val="bg1"/>
              </a:solidFill>
            </a:rPr>
            <a:t>Коришћење роба и услуга </a:t>
          </a:r>
          <a:r>
            <a:rPr lang="sr-Latn-RS" sz="800" kern="1200" dirty="0" smtClean="0">
              <a:solidFill>
                <a:schemeClr val="bg1"/>
              </a:solidFill>
            </a:rPr>
            <a:t>797</a:t>
          </a:r>
          <a:r>
            <a:rPr lang="ru-RU" sz="800" kern="1200" dirty="0" smtClean="0">
              <a:solidFill>
                <a:schemeClr val="bg1"/>
              </a:solidFill>
            </a:rPr>
            <a:t>.</a:t>
          </a:r>
          <a:r>
            <a:rPr lang="sr-Latn-RS" sz="800" kern="1200" dirty="0" smtClean="0">
              <a:solidFill>
                <a:schemeClr val="bg1"/>
              </a:solidFill>
            </a:rPr>
            <a:t>551</a:t>
          </a:r>
          <a:r>
            <a:rPr lang="ru-RU" sz="800" kern="1200" dirty="0" smtClean="0">
              <a:solidFill>
                <a:schemeClr val="bg1"/>
              </a:solidFill>
            </a:rPr>
            <a:t>.</a:t>
          </a:r>
          <a:r>
            <a:rPr lang="sr-Latn-RS" sz="800" kern="1200" dirty="0" smtClean="0">
              <a:solidFill>
                <a:schemeClr val="bg1"/>
              </a:solidFill>
            </a:rPr>
            <a:t>752</a:t>
          </a:r>
          <a:r>
            <a:rPr lang="ru-RU" sz="800" kern="1200" dirty="0" smtClean="0">
              <a:solidFill>
                <a:schemeClr val="bg1"/>
              </a:solidFill>
            </a:rPr>
            <a:t> </a:t>
          </a:r>
          <a:r>
            <a:rPr lang="ru-RU" sz="800" kern="1200" dirty="0">
              <a:solidFill>
                <a:schemeClr val="bg1"/>
              </a:solidFill>
            </a:rPr>
            <a:t>динара</a:t>
          </a:r>
          <a:endParaRPr lang="en-US" sz="800" kern="1200" dirty="0">
            <a:solidFill>
              <a:schemeClr val="bg1"/>
            </a:solidFill>
          </a:endParaRPr>
        </a:p>
      </dsp:txBody>
      <dsp:txXfrm>
        <a:off x="3137570" y="-128226"/>
        <a:ext cx="1228721" cy="1226857"/>
      </dsp:txXfrm>
    </dsp:sp>
    <dsp:sp modelId="{A14630AA-C1BD-4A7E-B665-0A7C9B6C19C9}">
      <dsp:nvSpPr>
        <dsp:cNvPr id="0" name=""/>
        <dsp:cNvSpPr/>
      </dsp:nvSpPr>
      <dsp:spPr>
        <a:xfrm>
          <a:off x="4361706" y="0"/>
          <a:ext cx="1148815" cy="1131524"/>
        </a:xfrm>
        <a:prstGeom prst="ellipse">
          <a:avLst/>
        </a:prstGeom>
        <a:solidFill>
          <a:schemeClr val="accent3">
            <a:hueOff val="1406283"/>
            <a:satOff val="-2110"/>
            <a:lumOff val="-34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sr-Cyrl-RS" sz="800" kern="1200" dirty="0">
              <a:solidFill>
                <a:schemeClr val="bg1"/>
              </a:solidFill>
            </a:rPr>
            <a:t>Дотације и трансфери </a:t>
          </a:r>
          <a:r>
            <a:rPr lang="sr-Latn-RS" sz="800" kern="1200" dirty="0" smtClean="0">
              <a:solidFill>
                <a:schemeClr val="bg1"/>
              </a:solidFill>
            </a:rPr>
            <a:t>242</a:t>
          </a:r>
          <a:r>
            <a:rPr lang="sr-Cyrl-RS" sz="800" kern="1200" dirty="0" smtClean="0">
              <a:solidFill>
                <a:schemeClr val="bg1"/>
              </a:solidFill>
            </a:rPr>
            <a:t>.</a:t>
          </a:r>
          <a:r>
            <a:rPr lang="sr-Latn-RS" sz="800" kern="1200" dirty="0" smtClean="0">
              <a:solidFill>
                <a:schemeClr val="bg1"/>
              </a:solidFill>
            </a:rPr>
            <a:t>975</a:t>
          </a:r>
          <a:r>
            <a:rPr lang="sr-Cyrl-RS" sz="800" kern="1200" dirty="0" smtClean="0">
              <a:solidFill>
                <a:schemeClr val="bg1"/>
              </a:solidFill>
            </a:rPr>
            <a:t>.</a:t>
          </a:r>
          <a:r>
            <a:rPr lang="sr-Latn-RS" sz="800" kern="1200" dirty="0" smtClean="0">
              <a:solidFill>
                <a:schemeClr val="bg1"/>
              </a:solidFill>
            </a:rPr>
            <a:t>000</a:t>
          </a:r>
          <a:r>
            <a:rPr lang="sr-Cyrl-RS" sz="800" kern="1200" dirty="0" smtClean="0">
              <a:solidFill>
                <a:schemeClr val="bg1"/>
              </a:solidFill>
            </a:rPr>
            <a:t> </a:t>
          </a:r>
          <a:r>
            <a:rPr lang="sr-Cyrl-RS" sz="800" kern="1200" dirty="0">
              <a:solidFill>
                <a:schemeClr val="bg1"/>
              </a:solidFill>
            </a:rPr>
            <a:t>динара</a:t>
          </a:r>
          <a:endParaRPr lang="en-US" sz="800" kern="1200" dirty="0">
            <a:solidFill>
              <a:schemeClr val="bg1"/>
            </a:solidFill>
          </a:endParaRPr>
        </a:p>
      </dsp:txBody>
      <dsp:txXfrm>
        <a:off x="4361706" y="0"/>
        <a:ext cx="1148815" cy="1131524"/>
      </dsp:txXfrm>
    </dsp:sp>
    <dsp:sp modelId="{E43F7264-94BE-4E7E-8A98-A0D70BB3AF06}">
      <dsp:nvSpPr>
        <dsp:cNvPr id="0" name=""/>
        <dsp:cNvSpPr/>
      </dsp:nvSpPr>
      <dsp:spPr>
        <a:xfrm>
          <a:off x="5441826" y="1856818"/>
          <a:ext cx="1053481" cy="994636"/>
        </a:xfrm>
        <a:prstGeom prst="ellipse">
          <a:avLst/>
        </a:prstGeom>
        <a:solidFill>
          <a:schemeClr val="accent3">
            <a:hueOff val="2812566"/>
            <a:satOff val="-4220"/>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sr-Cyrl-RS" sz="800" kern="1200" dirty="0">
              <a:solidFill>
                <a:schemeClr val="bg1"/>
              </a:solidFill>
            </a:rPr>
            <a:t>Расходи за запослене </a:t>
          </a:r>
          <a:r>
            <a:rPr lang="sr-Cyrl-RS" sz="800" kern="1200" dirty="0" smtClean="0">
              <a:solidFill>
                <a:schemeClr val="bg1"/>
              </a:solidFill>
            </a:rPr>
            <a:t>4</a:t>
          </a:r>
          <a:r>
            <a:rPr lang="sr-Latn-RS" sz="800" kern="1200" dirty="0" smtClean="0">
              <a:solidFill>
                <a:schemeClr val="bg1"/>
              </a:solidFill>
            </a:rPr>
            <a:t>86</a:t>
          </a:r>
          <a:r>
            <a:rPr lang="sr-Cyrl-RS" sz="800" kern="1200" dirty="0" smtClean="0">
              <a:solidFill>
                <a:schemeClr val="bg1"/>
              </a:solidFill>
            </a:rPr>
            <a:t>.</a:t>
          </a:r>
          <a:r>
            <a:rPr lang="sr-Latn-RS" sz="800" kern="1200" dirty="0" smtClean="0">
              <a:solidFill>
                <a:schemeClr val="bg1"/>
              </a:solidFill>
            </a:rPr>
            <a:t>842</a:t>
          </a:r>
          <a:r>
            <a:rPr lang="sr-Cyrl-RS" sz="800" kern="1200" dirty="0" smtClean="0">
              <a:solidFill>
                <a:schemeClr val="bg1"/>
              </a:solidFill>
            </a:rPr>
            <a:t>.</a:t>
          </a:r>
          <a:r>
            <a:rPr lang="sr-Latn-RS" sz="800" kern="1200" dirty="0" smtClean="0">
              <a:solidFill>
                <a:schemeClr val="bg1"/>
              </a:solidFill>
            </a:rPr>
            <a:t>750</a:t>
          </a:r>
          <a:r>
            <a:rPr lang="sr-Cyrl-RS" sz="800" kern="1200" dirty="0" smtClean="0">
              <a:solidFill>
                <a:schemeClr val="bg1"/>
              </a:solidFill>
            </a:rPr>
            <a:t> </a:t>
          </a:r>
          <a:r>
            <a:rPr lang="sr-Cyrl-RS" sz="800" kern="1200" dirty="0">
              <a:solidFill>
                <a:schemeClr val="bg1"/>
              </a:solidFill>
            </a:rPr>
            <a:t>динара</a:t>
          </a:r>
          <a:endParaRPr lang="en-US" sz="800" kern="1200" dirty="0">
            <a:solidFill>
              <a:schemeClr val="bg1"/>
            </a:solidFill>
          </a:endParaRPr>
        </a:p>
      </dsp:txBody>
      <dsp:txXfrm>
        <a:off x="5441826" y="1856818"/>
        <a:ext cx="1053481" cy="994636"/>
      </dsp:txXfrm>
    </dsp:sp>
    <dsp:sp modelId="{115526CD-270E-4C52-A164-15F2B6F9FE39}">
      <dsp:nvSpPr>
        <dsp:cNvPr id="0" name=""/>
        <dsp:cNvSpPr/>
      </dsp:nvSpPr>
      <dsp:spPr>
        <a:xfrm>
          <a:off x="5188839" y="3003696"/>
          <a:ext cx="1049920" cy="1012675"/>
        </a:xfrm>
        <a:prstGeom prst="ellipse">
          <a:avLst/>
        </a:prstGeom>
        <a:solidFill>
          <a:schemeClr val="accent3">
            <a:hueOff val="4218849"/>
            <a:satOff val="-6330"/>
            <a:lumOff val="-102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sr-Cyrl-RS" sz="800" kern="1200" dirty="0">
              <a:solidFill>
                <a:schemeClr val="bg1"/>
              </a:solidFill>
            </a:rPr>
            <a:t>Социјална </a:t>
          </a:r>
          <a:r>
            <a:rPr lang="sr-Cyrl-RS" sz="800" kern="1200" dirty="0" smtClean="0">
              <a:solidFill>
                <a:schemeClr val="bg1"/>
              </a:solidFill>
            </a:rPr>
            <a:t> заштита </a:t>
          </a:r>
          <a:r>
            <a:rPr lang="sr-Latn-RS" sz="800" kern="1200" dirty="0" smtClean="0">
              <a:solidFill>
                <a:schemeClr val="bg1"/>
              </a:solidFill>
            </a:rPr>
            <a:t>85</a:t>
          </a:r>
          <a:r>
            <a:rPr lang="sr-Cyrl-RS" sz="800" kern="1200" dirty="0" smtClean="0">
              <a:solidFill>
                <a:schemeClr val="bg1"/>
              </a:solidFill>
            </a:rPr>
            <a:t>.</a:t>
          </a:r>
          <a:r>
            <a:rPr lang="sr-Latn-RS" sz="800" kern="1200" dirty="0" smtClean="0">
              <a:solidFill>
                <a:schemeClr val="bg1"/>
              </a:solidFill>
            </a:rPr>
            <a:t>900</a:t>
          </a:r>
          <a:r>
            <a:rPr lang="sr-Cyrl-RS" sz="800" kern="1200" dirty="0" smtClean="0">
              <a:solidFill>
                <a:schemeClr val="bg1"/>
              </a:solidFill>
            </a:rPr>
            <a:t>.000 </a:t>
          </a:r>
          <a:r>
            <a:rPr lang="sr-Cyrl-RS" sz="800" kern="1200" dirty="0">
              <a:solidFill>
                <a:schemeClr val="bg1"/>
              </a:solidFill>
            </a:rPr>
            <a:t>динара</a:t>
          </a:r>
          <a:endParaRPr lang="en-US" sz="800" kern="1200" dirty="0">
            <a:solidFill>
              <a:schemeClr val="bg1"/>
            </a:solidFill>
          </a:endParaRPr>
        </a:p>
      </dsp:txBody>
      <dsp:txXfrm>
        <a:off x="5188839" y="3003696"/>
        <a:ext cx="1049920" cy="1012675"/>
      </dsp:txXfrm>
    </dsp:sp>
    <dsp:sp modelId="{5101AD7C-EA94-402A-A388-0FD916639D60}">
      <dsp:nvSpPr>
        <dsp:cNvPr id="0" name=""/>
        <dsp:cNvSpPr/>
      </dsp:nvSpPr>
      <dsp:spPr>
        <a:xfrm>
          <a:off x="4163673" y="3848080"/>
          <a:ext cx="1021973" cy="1035747"/>
        </a:xfrm>
        <a:prstGeom prst="ellipse">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sr-Cyrl-RS" sz="800" kern="1200" dirty="0" smtClean="0">
              <a:solidFill>
                <a:schemeClr val="bg1"/>
              </a:solidFill>
            </a:rPr>
            <a:t>Отплата камата и пратећи трошкови задуживања </a:t>
          </a:r>
          <a:r>
            <a:rPr lang="sr-Latn-RS" sz="800" kern="1200" dirty="0" smtClean="0">
              <a:solidFill>
                <a:schemeClr val="bg1"/>
              </a:solidFill>
            </a:rPr>
            <a:t>5</a:t>
          </a:r>
          <a:r>
            <a:rPr lang="sr-Cyrl-RS" sz="800" kern="1200" dirty="0" smtClean="0">
              <a:solidFill>
                <a:schemeClr val="bg1"/>
              </a:solidFill>
            </a:rPr>
            <a:t>.</a:t>
          </a:r>
          <a:r>
            <a:rPr lang="sr-Latn-RS" sz="800" kern="1200" dirty="0" smtClean="0">
              <a:solidFill>
                <a:schemeClr val="bg1"/>
              </a:solidFill>
            </a:rPr>
            <a:t>900</a:t>
          </a:r>
          <a:r>
            <a:rPr lang="sr-Cyrl-RS" sz="800" kern="1200" dirty="0" smtClean="0">
              <a:solidFill>
                <a:schemeClr val="bg1"/>
              </a:solidFill>
            </a:rPr>
            <a:t>.</a:t>
          </a:r>
          <a:r>
            <a:rPr lang="sr-Latn-RS" sz="800" kern="1200" dirty="0" smtClean="0">
              <a:solidFill>
                <a:schemeClr val="bg1"/>
              </a:solidFill>
            </a:rPr>
            <a:t>000</a:t>
          </a:r>
          <a:r>
            <a:rPr lang="sr-Cyrl-RS" sz="800" kern="1200" dirty="0" smtClean="0">
              <a:solidFill>
                <a:schemeClr val="bg1"/>
              </a:solidFill>
            </a:rPr>
            <a:t> динара</a:t>
          </a:r>
          <a:endParaRPr lang="en-US" sz="800" kern="1200" dirty="0">
            <a:solidFill>
              <a:schemeClr val="bg1"/>
            </a:solidFill>
          </a:endParaRPr>
        </a:p>
      </dsp:txBody>
      <dsp:txXfrm>
        <a:off x="4163673" y="3848080"/>
        <a:ext cx="1021973" cy="1035747"/>
      </dsp:txXfrm>
    </dsp:sp>
    <dsp:sp modelId="{EE36B264-26C3-4179-BD39-B59975A0C181}">
      <dsp:nvSpPr>
        <dsp:cNvPr id="0" name=""/>
        <dsp:cNvSpPr/>
      </dsp:nvSpPr>
      <dsp:spPr>
        <a:xfrm>
          <a:off x="2842397" y="3961386"/>
          <a:ext cx="870624" cy="870624"/>
        </a:xfrm>
        <a:prstGeom prst="ellipse">
          <a:avLst/>
        </a:prstGeom>
        <a:solidFill>
          <a:schemeClr val="accent3">
            <a:hueOff val="7031415"/>
            <a:satOff val="-10550"/>
            <a:lumOff val="-171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sr-Cyrl-RS" sz="800" kern="1200" dirty="0" smtClean="0">
              <a:solidFill>
                <a:schemeClr val="bg1"/>
              </a:solidFill>
            </a:rPr>
            <a:t>Отплата главнице 1</a:t>
          </a:r>
          <a:r>
            <a:rPr lang="sr-Latn-RS" sz="800" kern="1200" dirty="0" smtClean="0">
              <a:solidFill>
                <a:schemeClr val="bg1"/>
              </a:solidFill>
            </a:rPr>
            <a:t>10</a:t>
          </a:r>
          <a:r>
            <a:rPr lang="sr-Cyrl-RS" sz="800" kern="1200" dirty="0" smtClean="0">
              <a:solidFill>
                <a:schemeClr val="bg1"/>
              </a:solidFill>
            </a:rPr>
            <a:t>.</a:t>
          </a:r>
          <a:r>
            <a:rPr lang="sr-Latn-RS" sz="800" kern="1200" dirty="0" smtClean="0">
              <a:solidFill>
                <a:schemeClr val="bg1"/>
              </a:solidFill>
            </a:rPr>
            <a:t>0</a:t>
          </a:r>
          <a:r>
            <a:rPr lang="sr-Cyrl-RS" sz="800" kern="1200" dirty="0" smtClean="0">
              <a:solidFill>
                <a:schemeClr val="bg1"/>
              </a:solidFill>
            </a:rPr>
            <a:t>00.000 динара</a:t>
          </a:r>
          <a:endParaRPr lang="en-US" sz="800" kern="1200" dirty="0">
            <a:solidFill>
              <a:schemeClr val="bg1"/>
            </a:solidFill>
          </a:endParaRPr>
        </a:p>
      </dsp:txBody>
      <dsp:txXfrm>
        <a:off x="2842397" y="3961386"/>
        <a:ext cx="870624" cy="870624"/>
      </dsp:txXfrm>
    </dsp:sp>
    <dsp:sp modelId="{D19ADD6D-9F0A-4766-B637-BB2D5495A9BB}">
      <dsp:nvSpPr>
        <dsp:cNvPr id="0" name=""/>
        <dsp:cNvSpPr/>
      </dsp:nvSpPr>
      <dsp:spPr>
        <a:xfrm>
          <a:off x="1725782" y="3003696"/>
          <a:ext cx="990483" cy="1012675"/>
        </a:xfrm>
        <a:prstGeom prst="ellipse">
          <a:avLst/>
        </a:prstGeom>
        <a:solidFill>
          <a:schemeClr val="accent3">
            <a:hueOff val="8437698"/>
            <a:satOff val="-12660"/>
            <a:lumOff val="-205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sr-Cyrl-RS" sz="800" kern="1200" dirty="0">
              <a:solidFill>
                <a:schemeClr val="bg1"/>
              </a:solidFill>
            </a:rPr>
            <a:t>Остали </a:t>
          </a:r>
          <a:r>
            <a:rPr lang="sr-Cyrl-RS" sz="800" kern="1200" dirty="0" smtClean="0">
              <a:solidFill>
                <a:schemeClr val="bg1"/>
              </a:solidFill>
            </a:rPr>
            <a:t>расходи 1</a:t>
          </a:r>
          <a:r>
            <a:rPr lang="sr-Latn-RS" sz="800" kern="1200" dirty="0" smtClean="0">
              <a:solidFill>
                <a:schemeClr val="bg1"/>
              </a:solidFill>
            </a:rPr>
            <a:t>69</a:t>
          </a:r>
          <a:r>
            <a:rPr lang="sr-Cyrl-RS" sz="800" kern="1200" dirty="0" smtClean="0">
              <a:solidFill>
                <a:schemeClr val="bg1"/>
              </a:solidFill>
            </a:rPr>
            <a:t>.</a:t>
          </a:r>
          <a:r>
            <a:rPr lang="sr-Latn-RS" sz="800" kern="1200" dirty="0" smtClean="0">
              <a:solidFill>
                <a:schemeClr val="bg1"/>
              </a:solidFill>
            </a:rPr>
            <a:t>675</a:t>
          </a:r>
          <a:r>
            <a:rPr lang="sr-Cyrl-RS" sz="800" kern="1200" dirty="0" smtClean="0">
              <a:solidFill>
                <a:schemeClr val="bg1"/>
              </a:solidFill>
            </a:rPr>
            <a:t>.000  динара</a:t>
          </a:r>
          <a:endParaRPr lang="en-US" sz="800" kern="1200" dirty="0">
            <a:solidFill>
              <a:schemeClr val="bg1"/>
            </a:solidFill>
          </a:endParaRPr>
        </a:p>
      </dsp:txBody>
      <dsp:txXfrm>
        <a:off x="1725782" y="3003696"/>
        <a:ext cx="990483" cy="1012675"/>
      </dsp:txXfrm>
    </dsp:sp>
    <dsp:sp modelId="{4F05B281-B6DB-45BB-A427-1BF92AADC139}">
      <dsp:nvSpPr>
        <dsp:cNvPr id="0" name=""/>
        <dsp:cNvSpPr/>
      </dsp:nvSpPr>
      <dsp:spPr>
        <a:xfrm>
          <a:off x="1492380" y="1605295"/>
          <a:ext cx="978224" cy="1092581"/>
        </a:xfrm>
        <a:prstGeom prst="ellipse">
          <a:avLst/>
        </a:prstGeom>
        <a:solidFill>
          <a:schemeClr val="accent3">
            <a:hueOff val="9843981"/>
            <a:satOff val="-14770"/>
            <a:lumOff val="-240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sr-Cyrl-RS" sz="800" kern="1200" dirty="0">
              <a:solidFill>
                <a:schemeClr val="bg1"/>
              </a:solidFill>
            </a:rPr>
            <a:t>Средства резерве </a:t>
          </a:r>
          <a:r>
            <a:rPr lang="sr-Latn-RS" sz="800" kern="1200" dirty="0" smtClean="0">
              <a:solidFill>
                <a:schemeClr val="bg1"/>
              </a:solidFill>
            </a:rPr>
            <a:t>23</a:t>
          </a:r>
          <a:r>
            <a:rPr lang="sr-Cyrl-RS" sz="800" kern="1200" dirty="0" smtClean="0">
              <a:solidFill>
                <a:schemeClr val="bg1"/>
              </a:solidFill>
            </a:rPr>
            <a:t>.100.000</a:t>
          </a:r>
          <a:endParaRPr lang="en-US" sz="800" kern="1200" dirty="0">
            <a:solidFill>
              <a:schemeClr val="bg1"/>
            </a:solidFill>
          </a:endParaRPr>
        </a:p>
      </dsp:txBody>
      <dsp:txXfrm>
        <a:off x="1492380" y="1605295"/>
        <a:ext cx="978224" cy="1092581"/>
      </dsp:txXfrm>
    </dsp:sp>
    <dsp:sp modelId="{2D6C03BD-4023-431E-84F6-C080A9961C8A}">
      <dsp:nvSpPr>
        <dsp:cNvPr id="0" name=""/>
        <dsp:cNvSpPr/>
      </dsp:nvSpPr>
      <dsp:spPr>
        <a:xfrm>
          <a:off x="2091991" y="557620"/>
          <a:ext cx="1172104" cy="1143669"/>
        </a:xfrm>
        <a:prstGeom prst="ellipse">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sr-Cyrl-RS" sz="800" kern="1200" dirty="0">
              <a:solidFill>
                <a:schemeClr val="bg1"/>
              </a:solidFill>
            </a:rPr>
            <a:t>Капитални издаци </a:t>
          </a:r>
          <a:r>
            <a:rPr lang="sr-Latn-RS" sz="800" kern="1200" dirty="0" smtClean="0">
              <a:solidFill>
                <a:schemeClr val="bg1"/>
              </a:solidFill>
            </a:rPr>
            <a:t>620</a:t>
          </a:r>
          <a:r>
            <a:rPr lang="sr-Cyrl-RS" sz="800" kern="1200" dirty="0" smtClean="0">
              <a:solidFill>
                <a:schemeClr val="bg1"/>
              </a:solidFill>
            </a:rPr>
            <a:t>.</a:t>
          </a:r>
          <a:r>
            <a:rPr lang="sr-Latn-RS" sz="800" kern="1200" dirty="0" smtClean="0">
              <a:solidFill>
                <a:schemeClr val="bg1"/>
              </a:solidFill>
            </a:rPr>
            <a:t>055</a:t>
          </a:r>
          <a:r>
            <a:rPr lang="sr-Cyrl-RS" sz="800" kern="1200" dirty="0" smtClean="0">
              <a:solidFill>
                <a:schemeClr val="bg1"/>
              </a:solidFill>
            </a:rPr>
            <a:t>.</a:t>
          </a:r>
          <a:r>
            <a:rPr lang="sr-Latn-RS" sz="800" kern="1200" dirty="0" smtClean="0">
              <a:solidFill>
                <a:schemeClr val="bg1"/>
              </a:solidFill>
            </a:rPr>
            <a:t>498</a:t>
          </a:r>
          <a:r>
            <a:rPr lang="sr-Cyrl-RS" sz="800" kern="1200" dirty="0" smtClean="0">
              <a:solidFill>
                <a:schemeClr val="bg1"/>
              </a:solidFill>
            </a:rPr>
            <a:t> </a:t>
          </a:r>
          <a:r>
            <a:rPr lang="sr-Cyrl-RS" sz="800" kern="1200" dirty="0">
              <a:solidFill>
                <a:schemeClr val="bg1"/>
              </a:solidFill>
            </a:rPr>
            <a:t>динара</a:t>
          </a:r>
          <a:endParaRPr lang="en-US" sz="800" kern="1200" dirty="0">
            <a:solidFill>
              <a:schemeClr val="bg1"/>
            </a:solidFill>
          </a:endParaRPr>
        </a:p>
      </dsp:txBody>
      <dsp:txXfrm>
        <a:off x="2091991" y="557620"/>
        <a:ext cx="1172104" cy="1143669"/>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0.79213</cdr:x>
      <cdr:y>0.2022</cdr:y>
    </cdr:from>
    <cdr:to>
      <cdr:x>0.89969</cdr:x>
      <cdr:y>0.27386</cdr:y>
    </cdr:to>
    <cdr:sp macro="" textlink="">
      <cdr:nvSpPr>
        <cdr:cNvPr id="2" name="Rectangle 1"/>
        <cdr:cNvSpPr/>
      </cdr:nvSpPr>
      <cdr:spPr>
        <a:xfrm xmlns:a="http://schemas.openxmlformats.org/drawingml/2006/main">
          <a:off x="6733982" y="1015951"/>
          <a:ext cx="914400" cy="360040"/>
        </a:xfrm>
        <a:prstGeom xmlns:a="http://schemas.openxmlformats.org/drawingml/2006/main" prst="rect">
          <a:avLst/>
        </a:prstGeom>
        <a:solidFill xmlns:a="http://schemas.openxmlformats.org/drawingml/2006/main">
          <a:schemeClr val="bg1"/>
        </a:solidFill>
        <a:ln xmlns:a="http://schemas.openxmlformats.org/drawingml/2006/main">
          <a:solidFill>
            <a:schemeClr val="bg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spc="-300" dirty="0">
            <a:solidFill>
              <a:schemeClr val="bg1"/>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8" cy="496491"/>
          </a:xfrm>
          <a:prstGeom prst="rect">
            <a:avLst/>
          </a:prstGeom>
        </p:spPr>
        <p:txBody>
          <a:bodyPr vert="horz" lIns="92135" tIns="46067" rIns="92135" bIns="46067" rtlCol="0"/>
          <a:lstStyle>
            <a:lvl1pPr algn="l">
              <a:defRPr sz="1200"/>
            </a:lvl1pPr>
          </a:lstStyle>
          <a:p>
            <a:endParaRPr lang="en-US"/>
          </a:p>
        </p:txBody>
      </p:sp>
      <p:sp>
        <p:nvSpPr>
          <p:cNvPr id="3" name="Date Placeholder 2"/>
          <p:cNvSpPr>
            <a:spLocks noGrp="1"/>
          </p:cNvSpPr>
          <p:nvPr>
            <p:ph type="dt" sz="quarter" idx="1"/>
          </p:nvPr>
        </p:nvSpPr>
        <p:spPr>
          <a:xfrm>
            <a:off x="3851342" y="0"/>
            <a:ext cx="2946348" cy="496491"/>
          </a:xfrm>
          <a:prstGeom prst="rect">
            <a:avLst/>
          </a:prstGeom>
        </p:spPr>
        <p:txBody>
          <a:bodyPr vert="horz" lIns="92135" tIns="46067" rIns="92135" bIns="46067" rtlCol="0"/>
          <a:lstStyle>
            <a:lvl1pPr algn="r">
              <a:defRPr sz="1200"/>
            </a:lvl1pPr>
          </a:lstStyle>
          <a:p>
            <a:fld id="{FF200638-5DF4-4430-A5FC-8138B5BDD0B3}" type="datetimeFigureOut">
              <a:rPr lang="en-US" smtClean="0"/>
              <a:pPr/>
              <a:t>1/26/2023</a:t>
            </a:fld>
            <a:endParaRPr lang="en-US"/>
          </a:p>
        </p:txBody>
      </p:sp>
      <p:sp>
        <p:nvSpPr>
          <p:cNvPr id="4" name="Footer Placeholder 3"/>
          <p:cNvSpPr>
            <a:spLocks noGrp="1"/>
          </p:cNvSpPr>
          <p:nvPr>
            <p:ph type="ftr" sz="quarter" idx="2"/>
          </p:nvPr>
        </p:nvSpPr>
        <p:spPr>
          <a:xfrm>
            <a:off x="0" y="9431599"/>
            <a:ext cx="2946348" cy="496491"/>
          </a:xfrm>
          <a:prstGeom prst="rect">
            <a:avLst/>
          </a:prstGeom>
        </p:spPr>
        <p:txBody>
          <a:bodyPr vert="horz" lIns="92135" tIns="46067" rIns="92135" bIns="46067" rtlCol="0" anchor="b"/>
          <a:lstStyle>
            <a:lvl1pPr algn="l">
              <a:defRPr sz="1200"/>
            </a:lvl1pPr>
          </a:lstStyle>
          <a:p>
            <a:endParaRPr lang="en-US"/>
          </a:p>
        </p:txBody>
      </p:sp>
      <p:sp>
        <p:nvSpPr>
          <p:cNvPr id="5" name="Slide Number Placeholder 4"/>
          <p:cNvSpPr>
            <a:spLocks noGrp="1"/>
          </p:cNvSpPr>
          <p:nvPr>
            <p:ph type="sldNum" sz="quarter" idx="3"/>
          </p:nvPr>
        </p:nvSpPr>
        <p:spPr>
          <a:xfrm>
            <a:off x="3851342" y="9431599"/>
            <a:ext cx="2946348" cy="496491"/>
          </a:xfrm>
          <a:prstGeom prst="rect">
            <a:avLst/>
          </a:prstGeom>
        </p:spPr>
        <p:txBody>
          <a:bodyPr vert="horz" lIns="92135" tIns="46067" rIns="92135" bIns="46067" rtlCol="0" anchor="b"/>
          <a:lstStyle>
            <a:lvl1pPr algn="r">
              <a:defRPr sz="1200"/>
            </a:lvl1pPr>
          </a:lstStyle>
          <a:p>
            <a:fld id="{60CEC979-1A5F-46ED-8288-2BF6E691AD6F}" type="slidenum">
              <a:rPr lang="en-US" smtClean="0"/>
              <a:pPr/>
              <a:t>‹#›</a:t>
            </a:fld>
            <a:endParaRPr lang="en-US"/>
          </a:p>
        </p:txBody>
      </p:sp>
    </p:spTree>
    <p:extLst>
      <p:ext uri="{BB962C8B-B14F-4D97-AF65-F5344CB8AC3E}">
        <p14:creationId xmlns="" xmlns:p14="http://schemas.microsoft.com/office/powerpoint/2010/main" val="7208908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8" cy="496491"/>
          </a:xfrm>
          <a:prstGeom prst="rect">
            <a:avLst/>
          </a:prstGeom>
        </p:spPr>
        <p:txBody>
          <a:bodyPr vert="horz" lIns="92135" tIns="46067" rIns="92135" bIns="46067" rtlCol="0"/>
          <a:lstStyle>
            <a:lvl1pPr algn="l">
              <a:defRPr sz="1200"/>
            </a:lvl1pPr>
          </a:lstStyle>
          <a:p>
            <a:endParaRPr lang="en-US"/>
          </a:p>
        </p:txBody>
      </p:sp>
      <p:sp>
        <p:nvSpPr>
          <p:cNvPr id="3" name="Date Placeholder 2"/>
          <p:cNvSpPr>
            <a:spLocks noGrp="1"/>
          </p:cNvSpPr>
          <p:nvPr>
            <p:ph type="dt" idx="1"/>
          </p:nvPr>
        </p:nvSpPr>
        <p:spPr>
          <a:xfrm>
            <a:off x="3851342" y="0"/>
            <a:ext cx="2946348" cy="496491"/>
          </a:xfrm>
          <a:prstGeom prst="rect">
            <a:avLst/>
          </a:prstGeom>
        </p:spPr>
        <p:txBody>
          <a:bodyPr vert="horz" lIns="92135" tIns="46067" rIns="92135" bIns="46067" rtlCol="0"/>
          <a:lstStyle>
            <a:lvl1pPr algn="r">
              <a:defRPr sz="1200"/>
            </a:lvl1pPr>
          </a:lstStyle>
          <a:p>
            <a:fld id="{AD43283B-6AD6-429E-9A6B-CD6015251173}" type="datetimeFigureOut">
              <a:rPr lang="en-US" smtClean="0"/>
              <a:pPr/>
              <a:t>1/26/2023</a:t>
            </a:fld>
            <a:endParaRPr lang="en-US"/>
          </a:p>
        </p:txBody>
      </p:sp>
      <p:sp>
        <p:nvSpPr>
          <p:cNvPr id="4" name="Slide Image Placeholder 3"/>
          <p:cNvSpPr>
            <a:spLocks noGrp="1" noRot="1" noChangeAspect="1"/>
          </p:cNvSpPr>
          <p:nvPr>
            <p:ph type="sldImg" idx="2"/>
          </p:nvPr>
        </p:nvSpPr>
        <p:spPr>
          <a:xfrm>
            <a:off x="915988" y="744538"/>
            <a:ext cx="4967287" cy="3724275"/>
          </a:xfrm>
          <a:prstGeom prst="rect">
            <a:avLst/>
          </a:prstGeom>
          <a:noFill/>
          <a:ln w="12700">
            <a:solidFill>
              <a:prstClr val="black"/>
            </a:solidFill>
          </a:ln>
        </p:spPr>
        <p:txBody>
          <a:bodyPr vert="horz" lIns="92135" tIns="46067" rIns="92135" bIns="46067" rtlCol="0" anchor="ctr"/>
          <a:lstStyle/>
          <a:p>
            <a:endParaRPr lang="en-US"/>
          </a:p>
        </p:txBody>
      </p:sp>
      <p:sp>
        <p:nvSpPr>
          <p:cNvPr id="5" name="Notes Placeholder 4"/>
          <p:cNvSpPr>
            <a:spLocks noGrp="1"/>
          </p:cNvSpPr>
          <p:nvPr>
            <p:ph type="body" sz="quarter" idx="3"/>
          </p:nvPr>
        </p:nvSpPr>
        <p:spPr>
          <a:xfrm>
            <a:off x="679927" y="4716662"/>
            <a:ext cx="5439410" cy="4468416"/>
          </a:xfrm>
          <a:prstGeom prst="rect">
            <a:avLst/>
          </a:prstGeom>
        </p:spPr>
        <p:txBody>
          <a:bodyPr vert="horz" lIns="92135" tIns="46067" rIns="92135" bIns="4606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31599"/>
            <a:ext cx="2946348" cy="496491"/>
          </a:xfrm>
          <a:prstGeom prst="rect">
            <a:avLst/>
          </a:prstGeom>
        </p:spPr>
        <p:txBody>
          <a:bodyPr vert="horz" lIns="92135" tIns="46067" rIns="92135" bIns="46067" rtlCol="0" anchor="b"/>
          <a:lstStyle>
            <a:lvl1pPr algn="l">
              <a:defRPr sz="1200"/>
            </a:lvl1pPr>
          </a:lstStyle>
          <a:p>
            <a:endParaRPr lang="en-US"/>
          </a:p>
        </p:txBody>
      </p:sp>
      <p:sp>
        <p:nvSpPr>
          <p:cNvPr id="7" name="Slide Number Placeholder 6"/>
          <p:cNvSpPr>
            <a:spLocks noGrp="1"/>
          </p:cNvSpPr>
          <p:nvPr>
            <p:ph type="sldNum" sz="quarter" idx="5"/>
          </p:nvPr>
        </p:nvSpPr>
        <p:spPr>
          <a:xfrm>
            <a:off x="3851342" y="9431599"/>
            <a:ext cx="2946348" cy="496491"/>
          </a:xfrm>
          <a:prstGeom prst="rect">
            <a:avLst/>
          </a:prstGeom>
        </p:spPr>
        <p:txBody>
          <a:bodyPr vert="horz" lIns="92135" tIns="46067" rIns="92135" bIns="46067" rtlCol="0" anchor="b"/>
          <a:lstStyle>
            <a:lvl1pPr algn="r">
              <a:defRPr sz="1200"/>
            </a:lvl1pPr>
          </a:lstStyle>
          <a:p>
            <a:fld id="{B0DD3E29-5E3C-4E2A-B6D2-72A9CD53ABC5}" type="slidenum">
              <a:rPr lang="en-US" smtClean="0"/>
              <a:pPr/>
              <a:t>‹#›</a:t>
            </a:fld>
            <a:endParaRPr lang="en-US"/>
          </a:p>
        </p:txBody>
      </p:sp>
    </p:spTree>
    <p:extLst>
      <p:ext uri="{BB962C8B-B14F-4D97-AF65-F5344CB8AC3E}">
        <p14:creationId xmlns="" xmlns:p14="http://schemas.microsoft.com/office/powerpoint/2010/main" val="374777055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DD3E29-5E3C-4E2A-B6D2-72A9CD53ABC5}" type="slidenum">
              <a:rPr lang="en-US" smtClean="0"/>
              <a:pPr/>
              <a:t>2</a:t>
            </a:fld>
            <a:endParaRPr lang="en-US"/>
          </a:p>
        </p:txBody>
      </p:sp>
    </p:spTree>
    <p:extLst>
      <p:ext uri="{BB962C8B-B14F-4D97-AF65-F5344CB8AC3E}">
        <p14:creationId xmlns="" xmlns:p14="http://schemas.microsoft.com/office/powerpoint/2010/main" val="1737888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DD3E29-5E3C-4E2A-B6D2-72A9CD53ABC5}" type="slidenum">
              <a:rPr lang="en-US" smtClean="0"/>
              <a:pPr/>
              <a:t>3</a:t>
            </a:fld>
            <a:endParaRPr lang="en-US"/>
          </a:p>
        </p:txBody>
      </p:sp>
    </p:spTree>
    <p:extLst>
      <p:ext uri="{BB962C8B-B14F-4D97-AF65-F5344CB8AC3E}">
        <p14:creationId xmlns="" xmlns:p14="http://schemas.microsoft.com/office/powerpoint/2010/main" val="1975096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DD3E29-5E3C-4E2A-B6D2-72A9CD53ABC5}" type="slidenum">
              <a:rPr lang="en-US" smtClean="0"/>
              <a:pPr/>
              <a:t>15</a:t>
            </a:fld>
            <a:endParaRPr lang="en-US"/>
          </a:p>
        </p:txBody>
      </p:sp>
    </p:spTree>
    <p:extLst>
      <p:ext uri="{BB962C8B-B14F-4D97-AF65-F5344CB8AC3E}">
        <p14:creationId xmlns="" xmlns:p14="http://schemas.microsoft.com/office/powerpoint/2010/main" val="17433835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DD3E29-5E3C-4E2A-B6D2-72A9CD53ABC5}" type="slidenum">
              <a:rPr lang="en-US" smtClean="0"/>
              <a:pPr/>
              <a:t>17</a:t>
            </a:fld>
            <a:endParaRPr lang="en-US"/>
          </a:p>
        </p:txBody>
      </p:sp>
    </p:spTree>
    <p:extLst>
      <p:ext uri="{BB962C8B-B14F-4D97-AF65-F5344CB8AC3E}">
        <p14:creationId xmlns="" xmlns:p14="http://schemas.microsoft.com/office/powerpoint/2010/main" val="26977668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DD3E29-5E3C-4E2A-B6D2-72A9CD53ABC5}" type="slidenum">
              <a:rPr lang="en-US" smtClean="0"/>
              <a:pPr/>
              <a:t>19</a:t>
            </a:fld>
            <a:endParaRPr lang="en-US"/>
          </a:p>
        </p:txBody>
      </p:sp>
    </p:spTree>
    <p:extLst>
      <p:ext uri="{BB962C8B-B14F-4D97-AF65-F5344CB8AC3E}">
        <p14:creationId xmlns="" xmlns:p14="http://schemas.microsoft.com/office/powerpoint/2010/main" val="994612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0DD3E29-5E3C-4E2A-B6D2-72A9CD53ABC5}" type="slidenum">
              <a:rPr lang="en-US" smtClean="0"/>
              <a:pPr/>
              <a:t>20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0DD3E29-5E3C-4E2A-B6D2-72A9CD53ABC5}" type="slidenum">
              <a:rPr lang="en-US" smtClean="0"/>
              <a:pPr/>
              <a:t>21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4487EF8-07F1-4132-9D28-E3E3FCCC23B1}" type="datetime1">
              <a:rPr lang="en-US" smtClean="0"/>
              <a:pPr/>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 xmlns:p14="http://schemas.microsoft.com/office/powerpoint/2010/main" val="4105216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049EEE-4F84-4052-B363-C737F6A14016}" type="datetime1">
              <a:rPr lang="en-US" smtClean="0"/>
              <a:pPr/>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 xmlns:p14="http://schemas.microsoft.com/office/powerpoint/2010/main" val="2128587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220370-F757-4CDD-B7F0-D08A120BC05A}" type="datetime1">
              <a:rPr lang="en-US" smtClean="0"/>
              <a:pPr/>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 xmlns:p14="http://schemas.microsoft.com/office/powerpoint/2010/main" val="42060485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EB496EC-4D37-4B83-A4A3-1B59CDA3ECBF}" type="datetime1">
              <a:rPr lang="en-US" smtClean="0"/>
              <a:pPr/>
              <a:t>1/26/2023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 xmlns:p14="http://schemas.microsoft.com/office/powerpoint/2010/main" val="3310540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078895-3498-4D33-B7FC-B54F27028AE1}" type="datetime1">
              <a:rPr lang="en-US" smtClean="0"/>
              <a:pPr/>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 xmlns:p14="http://schemas.microsoft.com/office/powerpoint/2010/main" val="1153174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2E79DB-ED39-4329-92C5-F5019745971C}" type="datetime1">
              <a:rPr lang="en-US" smtClean="0"/>
              <a:pPr/>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 xmlns:p14="http://schemas.microsoft.com/office/powerpoint/2010/main" val="1971558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683F819-929A-4FD7-A544-D4CCA8B66912}" type="datetime1">
              <a:rPr lang="en-US" smtClean="0"/>
              <a:pPr/>
              <a:t>1/26/2023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 xmlns:p14="http://schemas.microsoft.com/office/powerpoint/2010/main" val="168074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0D64A61-12DB-4731-919F-1A852C2C9915}" type="datetime1">
              <a:rPr lang="en-US" smtClean="0"/>
              <a:pPr/>
              <a:t>1/26/2023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 xmlns:p14="http://schemas.microsoft.com/office/powerpoint/2010/main" val="3142548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0BF04FF-B6FF-4841-86BA-8CA90B73CA57}" type="datetime1">
              <a:rPr lang="en-US" smtClean="0"/>
              <a:pPr/>
              <a:t>1/26/2023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 xmlns:p14="http://schemas.microsoft.com/office/powerpoint/2010/main" val="3419489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1211A5-A3A8-4BB4-99CF-D7D00093951F}" type="datetime1">
              <a:rPr lang="en-US" smtClean="0"/>
              <a:pPr/>
              <a:t>1/26/2023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 xmlns:p14="http://schemas.microsoft.com/office/powerpoint/2010/main" val="2143434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6A6CDD-F840-42B5-8D8B-324DC27B5908}" type="datetime1">
              <a:rPr lang="en-US" smtClean="0"/>
              <a:pPr/>
              <a:t>1/26/2023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 xmlns:p14="http://schemas.microsoft.com/office/powerpoint/2010/main" val="1292943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CFAEFDB-907E-4C9B-961F-C8E7D4ED2114}" type="datetime1">
              <a:rPr lang="en-US" smtClean="0"/>
              <a:pPr/>
              <a:t>1/26/2023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 xmlns:p14="http://schemas.microsoft.com/office/powerpoint/2010/main" val="407142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177A51-6661-464F-AF3F-5F9E5897B61D}" type="datetime1">
              <a:rPr lang="en-US" smtClean="0"/>
              <a:pPr/>
              <a:t>1/26/2023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FB0A07-249F-4345-993B-6AB4700608B8}" type="slidenum">
              <a:rPr lang="en-US" smtClean="0"/>
              <a:pPr/>
              <a:t>‹#›</a:t>
            </a:fld>
            <a:endParaRPr lang="en-US"/>
          </a:p>
        </p:txBody>
      </p:sp>
    </p:spTree>
    <p:extLst>
      <p:ext uri="{BB962C8B-B14F-4D97-AF65-F5344CB8AC3E}">
        <p14:creationId xmlns="" xmlns:p14="http://schemas.microsoft.com/office/powerpoint/2010/main" val="79081676"/>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5.jpeg"/><Relationship Id="rId2" Type="http://schemas.openxmlformats.org/officeDocument/2006/relationships/slideLayout" Target="../slideLayouts/slideLayout7.xml"/><Relationship Id="rId1" Type="http://schemas.openxmlformats.org/officeDocument/2006/relationships/tags" Target="../tags/tag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vrsac.com/docs/sluzbeni_list/2021/sluzbeni%20list%20grada%20br%2020-2021.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8" Type="http://schemas.openxmlformats.org/officeDocument/2006/relationships/hyperlink" Target="http://openclipart.org/detail/171507/money-pot-by-gnokii-171507" TargetMode="External"/><Relationship Id="rId3" Type="http://schemas.openxmlformats.org/officeDocument/2006/relationships/diagramLayout" Target="../diagrams/layout3.xml"/><Relationship Id="rId7" Type="http://schemas.openxmlformats.org/officeDocument/2006/relationships/image" Target="../media/image6.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298575"/>
          </a:xfrm>
        </p:spPr>
        <p:txBody>
          <a:bodyPr/>
          <a:lstStyle/>
          <a:p>
            <a:r>
              <a:rPr lang="sr-Cyrl-RS" dirty="0"/>
              <a:t>ГРАД</a:t>
            </a:r>
            <a:r>
              <a:rPr lang="en-US" dirty="0"/>
              <a:t> </a:t>
            </a:r>
            <a:r>
              <a:rPr lang="sr-Cyrl-RS" dirty="0">
                <a:solidFill>
                  <a:srgbClr val="FF0000"/>
                </a:solidFill>
              </a:rPr>
              <a:t> </a:t>
            </a:r>
            <a:r>
              <a:rPr lang="sr-Cyrl-RS" dirty="0" smtClean="0"/>
              <a:t>ВРШАЦ</a:t>
            </a:r>
            <a:endParaRPr lang="en-US" dirty="0"/>
          </a:p>
        </p:txBody>
      </p:sp>
      <p:sp>
        <p:nvSpPr>
          <p:cNvPr id="3" name="Subtitle 2"/>
          <p:cNvSpPr>
            <a:spLocks noGrp="1"/>
          </p:cNvSpPr>
          <p:nvPr>
            <p:ph type="subTitle" idx="1"/>
          </p:nvPr>
        </p:nvSpPr>
        <p:spPr>
          <a:xfrm>
            <a:off x="1371600" y="3597792"/>
            <a:ext cx="6400800" cy="1600200"/>
          </a:xfrm>
        </p:spPr>
        <p:txBody>
          <a:bodyPr>
            <a:normAutofit fontScale="92500" lnSpcReduction="10000"/>
          </a:bodyPr>
          <a:lstStyle/>
          <a:p>
            <a:r>
              <a:rPr lang="sr-Cyrl-RS" dirty="0"/>
              <a:t>ГРАЂАНСКИ </a:t>
            </a:r>
            <a:r>
              <a:rPr lang="sr-Cyrl-RS" dirty="0" smtClean="0"/>
              <a:t>ВОДИЧ</a:t>
            </a:r>
            <a:endParaRPr lang="sr-Latn-RS" dirty="0" smtClean="0"/>
          </a:p>
          <a:p>
            <a:r>
              <a:rPr lang="sr-Cyrl-RS" dirty="0" smtClean="0"/>
              <a:t> </a:t>
            </a:r>
            <a:r>
              <a:rPr lang="sr-Cyrl-RS" dirty="0"/>
              <a:t>КРОЗ ОДЛУКУ О БУЏЕТУ </a:t>
            </a:r>
            <a:r>
              <a:rPr lang="sr-Cyrl-RS" dirty="0" smtClean="0"/>
              <a:t>ЗА</a:t>
            </a:r>
          </a:p>
          <a:p>
            <a:r>
              <a:rPr lang="sr-Cyrl-RS" dirty="0" smtClean="0"/>
              <a:t> 20</a:t>
            </a:r>
            <a:r>
              <a:rPr lang="en-US" dirty="0" smtClean="0"/>
              <a:t>2</a:t>
            </a:r>
            <a:r>
              <a:rPr lang="sr-Latn-RS" dirty="0" smtClean="0"/>
              <a:t>2</a:t>
            </a:r>
            <a:r>
              <a:rPr lang="sr-Cyrl-RS" dirty="0" smtClean="0"/>
              <a:t>. ГОДИНУ</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pic>
        <p:nvPicPr>
          <p:cNvPr id="1026" name="Picture 1" descr="grb grada"/>
          <p:cNvPicPr>
            <a:picLocks noChangeAspect="1" noChangeArrowheads="1"/>
          </p:cNvPicPr>
          <p:nvPr/>
        </p:nvPicPr>
        <p:blipFill>
          <a:blip r:embed="rId2" cstate="print"/>
          <a:srcRect/>
          <a:stretch>
            <a:fillRect/>
          </a:stretch>
        </p:blipFill>
        <p:spPr bwMode="auto">
          <a:xfrm>
            <a:off x="3714744" y="428604"/>
            <a:ext cx="1733550" cy="1695450"/>
          </a:xfrm>
          <a:prstGeom prst="rect">
            <a:avLst/>
          </a:prstGeom>
          <a:noFill/>
          <a:ln w="9525">
            <a:noFill/>
            <a:miter lim="800000"/>
            <a:headEnd/>
            <a:tailEnd/>
          </a:ln>
        </p:spPr>
      </p:pic>
    </p:spTree>
    <p:extLst>
      <p:ext uri="{BB962C8B-B14F-4D97-AF65-F5344CB8AC3E}">
        <p14:creationId xmlns="" xmlns:p14="http://schemas.microsoft.com/office/powerpoint/2010/main" val="2642155704"/>
      </p:ext>
    </p:extLst>
  </p:cSld>
  <p:clrMapOvr>
    <a:masterClrMapping/>
  </p:clrMapOvr>
  <p:timing>
    <p:tnLst>
      <p:par>
        <p:cTn id="1" dur="indefinite" restart="never" nodeType="tmRoot"/>
      </p:par>
    </p:tnLst>
  </p:timing>
  <p:extLst mod="1">
    <p:ext uri="{E180D4A7-C9FB-4DFB-919C-405C955672EB}">
      <p14:showEvtLst xmlns="" xmlns:p14="http://schemas.microsoft.com/office/powerpoint/2010/main">
        <p14:playEvt time="0" objId="11"/>
        <p14:stopEvt time="6233" objId="11"/>
      </p14:showEvtLst>
    </p:ext>
  </p:extLs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32656"/>
            <a:ext cx="8229600" cy="778098"/>
          </a:xfrm>
        </p:spPr>
        <p:txBody>
          <a:bodyPr>
            <a:normAutofit/>
          </a:bodyPr>
          <a:lstStyle/>
          <a:p>
            <a:r>
              <a:rPr lang="sr-Cyrl-RS" sz="3100" b="1" dirty="0"/>
              <a:t>Шта су приходи и примања буџета?</a:t>
            </a:r>
            <a:endParaRPr lang="en-US" sz="2200" b="1" dirty="0"/>
          </a:p>
        </p:txBody>
      </p:sp>
      <p:sp>
        <p:nvSpPr>
          <p:cNvPr id="3" name="Content Placeholder 2"/>
          <p:cNvSpPr>
            <a:spLocks noGrp="1"/>
          </p:cNvSpPr>
          <p:nvPr>
            <p:ph idx="1"/>
          </p:nvPr>
        </p:nvSpPr>
        <p:spPr>
          <a:xfrm>
            <a:off x="455168" y="1110754"/>
            <a:ext cx="8229600" cy="5414589"/>
          </a:xfrm>
        </p:spPr>
        <p:txBody>
          <a:bodyPr>
            <a:normAutofit fontScale="92500" lnSpcReduction="10000"/>
          </a:bodyPr>
          <a:lstStyle/>
          <a:p>
            <a:pPr lvl="0" algn="just">
              <a:buFont typeface="Wingdings" pitchFamily="2" charset="2"/>
              <a:buChar char="ü"/>
            </a:pPr>
            <a:r>
              <a:rPr lang="sr-Cyrl-RS" sz="1500" b="1" dirty="0"/>
              <a:t>ПОРЕСКИ </a:t>
            </a:r>
            <a:r>
              <a:rPr lang="sr-Cyrl-RS" sz="1500" b="1" dirty="0" smtClean="0"/>
              <a:t>ПРИХОДИ </a:t>
            </a:r>
            <a:r>
              <a:rPr lang="sr-Cyrl-RS" sz="1500" dirty="0" smtClean="0"/>
              <a:t>су</a:t>
            </a:r>
            <a:r>
              <a:rPr lang="sr-Cyrl-RS" sz="1500" b="1" dirty="0" smtClean="0"/>
              <a:t> </a:t>
            </a:r>
            <a:r>
              <a:rPr lang="sr-Cyrl-RS" sz="1500" dirty="0" smtClean="0"/>
              <a:t>врста јавних прихода који се прикупљају обавезним плаћањима  пореских обвезника без обавезе извршења специјалне услуге заузврат. Највећи порески приход града Вршца је порез на зараде. То је уступљени јавни приход који се дели између државе и града . Припадајући део  </a:t>
            </a:r>
            <a:r>
              <a:rPr lang="sr-Cyrl-RS" sz="1500" dirty="0"/>
              <a:t>пореза на </a:t>
            </a:r>
            <a:r>
              <a:rPr lang="sr-Cyrl-RS" sz="1500" dirty="0" smtClean="0"/>
              <a:t>зараде градовима износи 77% (остатак </a:t>
            </a:r>
            <a:r>
              <a:rPr lang="sr-Cyrl-RS" sz="1500" dirty="0"/>
              <a:t>припада буџету </a:t>
            </a:r>
            <a:r>
              <a:rPr lang="sr-Cyrl-RS" sz="1500" dirty="0" smtClean="0"/>
              <a:t>државе).</a:t>
            </a:r>
            <a:endParaRPr lang="sr-Cyrl-CS" sz="1500" dirty="0"/>
          </a:p>
          <a:p>
            <a:pPr algn="just">
              <a:buFont typeface="Wingdings" pitchFamily="2" charset="2"/>
              <a:buChar char="ü"/>
            </a:pPr>
            <a:r>
              <a:rPr lang="sr-Cyrl-CS" sz="1500" b="1" dirty="0"/>
              <a:t>ДОНАЦИЈЕ И ТРАНСФЕРИ - </a:t>
            </a:r>
            <a:r>
              <a:rPr lang="sr-Cyrl-CS" sz="1500" b="1" i="1" dirty="0"/>
              <a:t>Донације</a:t>
            </a:r>
            <a:r>
              <a:rPr lang="sr-Cyrl-CS" sz="1500" b="1" dirty="0"/>
              <a:t> </a:t>
            </a:r>
            <a:r>
              <a:rPr lang="sr-Cyrl-CS" sz="1500" dirty="0"/>
              <a:t>се добијају од домаћих и страних </a:t>
            </a:r>
            <a:r>
              <a:rPr lang="sr-Cyrl-CS" sz="1500" dirty="0" smtClean="0"/>
              <a:t>донатора ( међународних организација и других субјеката) </a:t>
            </a:r>
            <a:r>
              <a:rPr lang="sr-Cyrl-CS" sz="1500" dirty="0"/>
              <a:t>за </a:t>
            </a:r>
            <a:r>
              <a:rPr lang="sr-Cyrl-CS" sz="1500" dirty="0" smtClean="0"/>
              <a:t>реализацију различитих пројеката. </a:t>
            </a:r>
            <a:r>
              <a:rPr lang="sr-Cyrl-CS" sz="1500" b="1" i="1" dirty="0"/>
              <a:t>Трансфери </a:t>
            </a:r>
            <a:r>
              <a:rPr lang="sr-Cyrl-CS" sz="1500" dirty="0" smtClean="0"/>
              <a:t>представљају ненаменски или наменсхи приход буџета који се добија из </a:t>
            </a:r>
            <a:r>
              <a:rPr lang="sr-Cyrl-CS" sz="1500" dirty="0"/>
              <a:t>буџета Републике </a:t>
            </a:r>
            <a:r>
              <a:rPr lang="sr-Cyrl-CS" sz="1500" dirty="0" smtClean="0"/>
              <a:t>или  Аутономне Покрајине Војводине.. </a:t>
            </a:r>
            <a:r>
              <a:rPr lang="sr-Cyrl-CS" sz="1500" dirty="0"/>
              <a:t>Град сваке године добија одређени износ ненаменских средстава из буџета Републике, док се наменски трансфери добијају на основу учешћа на конкурсима за поједине пројекте од значаја за </a:t>
            </a:r>
            <a:r>
              <a:rPr lang="sr-Cyrl-CS" sz="1500" dirty="0" smtClean="0"/>
              <a:t>град. </a:t>
            </a:r>
            <a:r>
              <a:rPr lang="sr-Cyrl-CS" sz="1500" dirty="0"/>
              <a:t>(као што </a:t>
            </a:r>
            <a:r>
              <a:rPr lang="sr-Cyrl-CS" sz="1500" dirty="0" smtClean="0"/>
              <a:t>су  инфраструктурни пројекти , пројекти из области културе, туризма ,пољопривреде, пројекти из области образовања и васпитања и сл.)</a:t>
            </a:r>
            <a:endParaRPr lang="sr-Cyrl-CS" sz="1500" dirty="0"/>
          </a:p>
          <a:p>
            <a:pPr algn="just">
              <a:buFont typeface="Wingdings" pitchFamily="2" charset="2"/>
              <a:buChar char="ü"/>
            </a:pPr>
            <a:r>
              <a:rPr lang="sr-Cyrl-RS" sz="1500" b="1" dirty="0"/>
              <a:t>НЕПОРЕСКИ ПРИХОДИ </a:t>
            </a:r>
            <a:r>
              <a:rPr lang="sr-Cyrl-RS" sz="1500" dirty="0"/>
              <a:t>прикупљају се од правних и физичких лица за коришћење јавних добара (накнаде), за пружање одређених јавних услуга (таксе), за кршењ</a:t>
            </a:r>
            <a:r>
              <a:rPr lang="en-US" sz="1500" dirty="0"/>
              <a:t>e </a:t>
            </a:r>
            <a:r>
              <a:rPr lang="sr-Cyrl-RS" sz="1500" dirty="0"/>
              <a:t>уговорених или законских одредби (пенали и казне), као и приходе који се остварују употребом јавне имовине (нпр. накнада за коришћење шумског и пољопривредног земљишта, минералних сировина, закуп пословног простора у јавној својини, накнада за коришћење грађевинског земљишта и сл.).</a:t>
            </a:r>
          </a:p>
          <a:p>
            <a:pPr algn="just">
              <a:buFont typeface="Wingdings" pitchFamily="2" charset="2"/>
              <a:buChar char="ü"/>
            </a:pPr>
            <a:r>
              <a:rPr lang="sr-Cyrl-RS" sz="1500" b="1" dirty="0"/>
              <a:t>ПРИМАЊА ОД ПРОДАЈЕ НЕФИНАНСИЈСКЕ ИМОВИНЕ </a:t>
            </a:r>
            <a:r>
              <a:rPr lang="sr-Cyrl-RS" sz="1500" dirty="0"/>
              <a:t>се остварују продајом непокретности и покретних ствари у власништву града.</a:t>
            </a:r>
          </a:p>
          <a:p>
            <a:pPr algn="just">
              <a:buFont typeface="Wingdings" pitchFamily="2" charset="2"/>
              <a:buChar char="ü"/>
            </a:pPr>
            <a:r>
              <a:rPr lang="ru-RU" sz="1500" b="1" dirty="0"/>
              <a:t>ПРИМАЊА ОД </a:t>
            </a:r>
            <a:r>
              <a:rPr lang="ru-RU" sz="1500" b="1" dirty="0" smtClean="0"/>
              <a:t> ЗАДУЖИВАЊА И ПРОДАЈЕ </a:t>
            </a:r>
            <a:r>
              <a:rPr lang="ru-RU" sz="1500" b="1" dirty="0"/>
              <a:t>ФИНАНСИЈСКЕ ИМОВИНЕ </a:t>
            </a:r>
            <a:r>
              <a:rPr lang="ru-RU" sz="1500" dirty="0"/>
              <a:t>се остварују на основу </a:t>
            </a:r>
            <a:r>
              <a:rPr lang="ru-RU" sz="1500" dirty="0" smtClean="0"/>
              <a:t>задуживања града (које може бити  за финансирање капиталних  инвестиционих расхода  или за финансирање текуће ликвидности), или продајом финансијске имовине .</a:t>
            </a:r>
            <a:endParaRPr lang="ru-RU" sz="1500" dirty="0"/>
          </a:p>
          <a:p>
            <a:pPr algn="just">
              <a:buFont typeface="Wingdings" pitchFamily="2" charset="2"/>
              <a:buChar char="ü"/>
            </a:pPr>
            <a:r>
              <a:rPr lang="ru-RU" sz="1500" b="1" dirty="0"/>
              <a:t>ПРЕНЕТА СРЕДСТВА ИЗ РАНИЈИХ ГОДИНА </a:t>
            </a:r>
            <a:r>
              <a:rPr lang="ru-RU" sz="1500" dirty="0"/>
              <a:t>представљају нераспоређени вишак прихода из ранијих година.</a:t>
            </a:r>
          </a:p>
          <a:p>
            <a:pPr algn="just">
              <a:buFont typeface="Wingdings" pitchFamily="2" charset="2"/>
              <a:buChar char="ü"/>
            </a:pPr>
            <a:r>
              <a:rPr lang="ru-RU" sz="1500" b="1" dirty="0"/>
              <a:t>ОСТАЛИ ПРИХОДИ </a:t>
            </a:r>
            <a:r>
              <a:rPr lang="ru-RU" sz="1500" dirty="0"/>
              <a:t>обухватају трансфере од физичких и правних лица у корист града, као и све неодређене и мешовите приходе.</a:t>
            </a:r>
            <a:endParaRPr lang="en-US" sz="1500" dirty="0"/>
          </a:p>
          <a:p>
            <a:pPr lvl="0">
              <a:buFont typeface="Wingdings" pitchFamily="2" charset="2"/>
              <a:buChar char="ü"/>
            </a:pPr>
            <a:endParaRPr lang="sr-Cyrl-CS" sz="12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105" y="247867"/>
            <a:ext cx="8229600" cy="778098"/>
          </a:xfrm>
        </p:spPr>
        <p:txBody>
          <a:bodyPr>
            <a:noAutofit/>
          </a:bodyPr>
          <a:lstStyle/>
          <a:p>
            <a:r>
              <a:rPr lang="sr-Cyrl-RS" sz="2400" b="1" dirty="0"/>
              <a:t>Структура </a:t>
            </a:r>
            <a:r>
              <a:rPr lang="sr-Cyrl-RS" sz="2400" b="1" dirty="0" smtClean="0"/>
              <a:t>планираних </a:t>
            </a:r>
            <a:br>
              <a:rPr lang="sr-Cyrl-RS" sz="2400" b="1" dirty="0" smtClean="0"/>
            </a:br>
            <a:r>
              <a:rPr lang="sr-Cyrl-RS" sz="2400" b="1" dirty="0" smtClean="0"/>
              <a:t>прихода </a:t>
            </a:r>
            <a:r>
              <a:rPr lang="sr-Cyrl-RS" sz="2400" b="1" dirty="0"/>
              <a:t>и примања за </a:t>
            </a:r>
            <a:r>
              <a:rPr lang="sr-Cyrl-RS" sz="2400" b="1" dirty="0" smtClean="0"/>
              <a:t>20</a:t>
            </a:r>
            <a:r>
              <a:rPr lang="en-US" sz="2400" b="1" dirty="0" smtClean="0"/>
              <a:t>2</a:t>
            </a:r>
            <a:r>
              <a:rPr lang="sr-Latn-RS" sz="2400" b="1" dirty="0" smtClean="0"/>
              <a:t>2</a:t>
            </a:r>
            <a:r>
              <a:rPr lang="sr-Cyrl-RS" sz="2400" b="1" dirty="0" smtClean="0"/>
              <a:t>. </a:t>
            </a:r>
            <a:r>
              <a:rPr lang="sr-Cyrl-RS" sz="2400" b="1" dirty="0"/>
              <a:t>годину</a:t>
            </a:r>
            <a:endParaRPr lang="en-US" sz="2400"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11</a:t>
            </a:fld>
            <a:endParaRPr lang="en-US"/>
          </a:p>
        </p:txBody>
      </p:sp>
      <p:graphicFrame>
        <p:nvGraphicFramePr>
          <p:cNvPr id="5" name="Diagram 4"/>
          <p:cNvGraphicFramePr/>
          <p:nvPr>
            <p:extLst>
              <p:ext uri="{D42A27DB-BD31-4B8C-83A1-F6EECF244321}">
                <p14:modId xmlns="" xmlns:p14="http://schemas.microsoft.com/office/powerpoint/2010/main" val="947587538"/>
              </p:ext>
            </p:extLst>
          </p:nvPr>
        </p:nvGraphicFramePr>
        <p:xfrm>
          <a:off x="1241013" y="1417638"/>
          <a:ext cx="6661974" cy="48034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5C0AF26-CBF3-47D3-B412-DD36193B6AE4}"/>
              </a:ext>
            </a:extLst>
          </p:cNvPr>
          <p:cNvSpPr>
            <a:spLocks noGrp="1"/>
          </p:cNvSpPr>
          <p:nvPr>
            <p:ph type="title"/>
          </p:nvPr>
        </p:nvSpPr>
        <p:spPr/>
        <p:txBody>
          <a:bodyPr>
            <a:normAutofit/>
          </a:bodyPr>
          <a:lstStyle/>
          <a:p>
            <a:r>
              <a:rPr lang="sr-Cyrl-RS" sz="2900" b="1" dirty="0"/>
              <a:t>Структура планираних прихода и примања за </a:t>
            </a:r>
            <a:r>
              <a:rPr lang="sr-Cyrl-RS" sz="2900" b="1" dirty="0" smtClean="0"/>
              <a:t>20</a:t>
            </a:r>
            <a:r>
              <a:rPr lang="en-US" sz="2900" b="1" dirty="0" smtClean="0"/>
              <a:t>2</a:t>
            </a:r>
            <a:r>
              <a:rPr lang="sr-Latn-RS" sz="2900" b="1" dirty="0" smtClean="0"/>
              <a:t>2</a:t>
            </a:r>
            <a:r>
              <a:rPr lang="sr-Cyrl-RS" sz="2900" b="1" dirty="0" smtClean="0"/>
              <a:t>. </a:t>
            </a:r>
            <a:r>
              <a:rPr lang="sr-Cyrl-RS" sz="2900" b="1" dirty="0"/>
              <a:t>годину</a:t>
            </a:r>
            <a:endParaRPr lang="en-US" sz="2900" dirty="0"/>
          </a:p>
        </p:txBody>
      </p:sp>
      <p:sp>
        <p:nvSpPr>
          <p:cNvPr id="3" name="Slide Number Placeholder 2">
            <a:extLst>
              <a:ext uri="{FF2B5EF4-FFF2-40B4-BE49-F238E27FC236}">
                <a16:creationId xmlns="" xmlns:a16="http://schemas.microsoft.com/office/drawing/2014/main" id="{9E78D249-127B-455E-A23A-CF5A13A657D8}"/>
              </a:ext>
            </a:extLst>
          </p:cNvPr>
          <p:cNvSpPr>
            <a:spLocks noGrp="1"/>
          </p:cNvSpPr>
          <p:nvPr>
            <p:ph type="sldNum" sz="quarter" idx="12"/>
          </p:nvPr>
        </p:nvSpPr>
        <p:spPr/>
        <p:txBody>
          <a:bodyPr/>
          <a:lstStyle/>
          <a:p>
            <a:fld id="{75FB0A07-249F-4345-993B-6AB4700608B8}" type="slidenum">
              <a:rPr lang="en-US" smtClean="0"/>
              <a:pPr/>
              <a:t>12</a:t>
            </a:fld>
            <a:endParaRPr lang="en-US"/>
          </a:p>
        </p:txBody>
      </p:sp>
      <p:graphicFrame>
        <p:nvGraphicFramePr>
          <p:cNvPr id="6" name="Chart 5">
            <a:extLst>
              <a:ext uri="{FF2B5EF4-FFF2-40B4-BE49-F238E27FC236}">
                <a16:creationId xmlns:lc="http://schemas.openxmlformats.org/drawingml/2006/lockedCanvas" xmlns:a16="http://schemas.microsoft.com/office/drawing/2014/main" xmlns="" xmlns:xdr="http://schemas.openxmlformats.org/drawingml/2006/spreadsheetDrawing" id="{FD690970-CB48-4F14-9964-6D469EC66B8B}"/>
              </a:ext>
            </a:extLst>
          </p:cNvPr>
          <p:cNvGraphicFramePr/>
          <p:nvPr/>
        </p:nvGraphicFramePr>
        <p:xfrm>
          <a:off x="285720" y="1404937"/>
          <a:ext cx="8501121" cy="495302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17361643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778098"/>
          </a:xfrm>
        </p:spPr>
        <p:txBody>
          <a:bodyPr>
            <a:normAutofit/>
          </a:bodyPr>
          <a:lstStyle/>
          <a:p>
            <a:r>
              <a:rPr lang="sr-Cyrl-RS" sz="3000" b="1" dirty="0"/>
              <a:t>На шта се троше јавна средства</a:t>
            </a:r>
            <a:r>
              <a:rPr lang="en-US" sz="3000" b="1" dirty="0"/>
              <a:t>?</a:t>
            </a:r>
          </a:p>
        </p:txBody>
      </p:sp>
      <p:sp>
        <p:nvSpPr>
          <p:cNvPr id="7" name="Content Placeholder 6"/>
          <p:cNvSpPr>
            <a:spLocks noGrp="1"/>
          </p:cNvSpPr>
          <p:nvPr>
            <p:ph idx="1"/>
          </p:nvPr>
        </p:nvSpPr>
        <p:spPr>
          <a:xfrm>
            <a:off x="457200" y="1387574"/>
            <a:ext cx="8229600" cy="5195788"/>
          </a:xfrm>
        </p:spPr>
        <p:txBody>
          <a:bodyPr>
            <a:normAutofit lnSpcReduction="10000"/>
          </a:bodyPr>
          <a:lstStyle/>
          <a:p>
            <a:pPr marL="137160" indent="0" algn="just">
              <a:buNone/>
            </a:pPr>
            <a:r>
              <a:rPr lang="sr-Cyrl-RS" sz="1600" dirty="0"/>
              <a:t>	</a:t>
            </a:r>
            <a:r>
              <a:rPr lang="sr-Cyrl-RS" sz="1700" dirty="0"/>
              <a:t>Буџет мора бити у равнотежи, што значи да расходи морају одговарати приходима. Укупни планирани расходи и издаци у </a:t>
            </a:r>
            <a:r>
              <a:rPr lang="sr-Cyrl-RS" sz="1700" dirty="0" smtClean="0"/>
              <a:t>20</a:t>
            </a:r>
            <a:r>
              <a:rPr lang="en-US" sz="1700" dirty="0" smtClean="0"/>
              <a:t>2</a:t>
            </a:r>
            <a:r>
              <a:rPr lang="sr-Latn-RS" sz="1700" dirty="0" smtClean="0"/>
              <a:t>2</a:t>
            </a:r>
            <a:r>
              <a:rPr lang="sr-Cyrl-RS" sz="1700" dirty="0" smtClean="0"/>
              <a:t>. </a:t>
            </a:r>
            <a:r>
              <a:rPr lang="sr-Cyrl-RS" sz="1700" dirty="0"/>
              <a:t>години из буџета износе: </a:t>
            </a:r>
          </a:p>
          <a:p>
            <a:endParaRPr lang="sr-Cyrl-RS" sz="1600" dirty="0"/>
          </a:p>
          <a:p>
            <a:endParaRPr lang="sr-Cyrl-RS" sz="1600" dirty="0"/>
          </a:p>
          <a:p>
            <a:endParaRPr lang="sr-Cyrl-RS" sz="1600" dirty="0"/>
          </a:p>
          <a:p>
            <a:pPr marL="137160" indent="0" algn="just">
              <a:buNone/>
            </a:pPr>
            <a:endParaRPr lang="ru-RU" sz="1600" dirty="0"/>
          </a:p>
          <a:p>
            <a:pPr marL="422910" indent="-285750" algn="just">
              <a:buFont typeface="Wingdings" panose="05000000000000000000" pitchFamily="2" charset="2"/>
              <a:buChar char="ü"/>
            </a:pPr>
            <a:endParaRPr lang="sr-Latn-RS" sz="1700" b="1" dirty="0"/>
          </a:p>
          <a:p>
            <a:pPr marL="422910" indent="-285750" algn="just">
              <a:buFont typeface="Wingdings" panose="05000000000000000000" pitchFamily="2" charset="2"/>
              <a:buChar char="ü"/>
            </a:pPr>
            <a:r>
              <a:rPr lang="sr-Cyrl-RS" sz="1700" b="1" dirty="0"/>
              <a:t>РАСХОДИ </a:t>
            </a:r>
            <a:r>
              <a:rPr lang="sr-Cyrl-RS" sz="1700" dirty="0"/>
              <a:t>Расходи представљају све трошкове града за плате буџетских корисника, набавку роба и услуга, субвенције, дотације и трансфере, социјалну помоћ и остале трошкове које град обезбеђује без директне и непосредне накнаде. </a:t>
            </a:r>
            <a:endParaRPr lang="vi-VN" sz="1700" dirty="0"/>
          </a:p>
          <a:p>
            <a:pPr marL="422910" indent="-285750" algn="just">
              <a:buFont typeface="Wingdings" panose="05000000000000000000" pitchFamily="2" charset="2"/>
              <a:buChar char="ü"/>
            </a:pPr>
            <a:r>
              <a:rPr lang="sr-Cyrl-RS" sz="1700" b="1" dirty="0"/>
              <a:t>ИЗДАЦИ</a:t>
            </a:r>
            <a:r>
              <a:rPr lang="sr-Cyrl-RS" sz="1700" dirty="0"/>
              <a:t> представљају трошкове изградње или инвестиционог одржавања већ постојећих објеката, набавку земљишта, машина и опр</a:t>
            </a:r>
            <a:r>
              <a:rPr lang="sr-Latn-RS" sz="1700" dirty="0"/>
              <a:t>e</a:t>
            </a:r>
            <a:r>
              <a:rPr lang="sr-Cyrl-RS" sz="1700" dirty="0"/>
              <a:t>ме неопходне за рад буџетских корисника.</a:t>
            </a:r>
          </a:p>
          <a:p>
            <a:pPr marL="422910" indent="-285750" algn="just">
              <a:buFont typeface="Wingdings" panose="05000000000000000000" pitchFamily="2" charset="2"/>
              <a:buChar char="ü"/>
            </a:pPr>
            <a:r>
              <a:rPr lang="sr-Cyrl-RS" sz="1700" b="1" dirty="0"/>
              <a:t>РАСХОДИ И ИЗДАЦИ </a:t>
            </a:r>
            <a:r>
              <a:rPr lang="sr-Cyrl-RS" sz="1700" dirty="0"/>
              <a:t>морају се исказивати на законом прописан начин, односно морају се исказивати: по </a:t>
            </a:r>
            <a:r>
              <a:rPr lang="sr-Cyrl-RS" sz="1700" i="1" dirty="0"/>
              <a:t>програмима</a:t>
            </a:r>
            <a:r>
              <a:rPr lang="sr-Cyrl-RS" sz="1700" dirty="0"/>
              <a:t> који показују колико се троши за извршавање основних надлежности и стратешких циљева града; по </a:t>
            </a:r>
            <a:r>
              <a:rPr lang="sr-Cyrl-RS" sz="1700" i="1" dirty="0"/>
              <a:t>основној намени </a:t>
            </a:r>
            <a:r>
              <a:rPr lang="sr-Cyrl-RS" sz="1700" dirty="0"/>
              <a:t>која показује за коју врсту трошка се средства издвајају; по </a:t>
            </a:r>
            <a:r>
              <a:rPr lang="sr-Cyrl-RS" sz="1700" i="1" dirty="0"/>
              <a:t>функцији</a:t>
            </a:r>
            <a:r>
              <a:rPr lang="sr-Cyrl-RS" sz="1700" dirty="0"/>
              <a:t> која показује функционалну намену за одређену област и по </a:t>
            </a:r>
            <a:r>
              <a:rPr lang="sr-Cyrl-RS" sz="1700" i="1" dirty="0"/>
              <a:t>корисницима буџета </a:t>
            </a:r>
            <a:r>
              <a:rPr lang="sr-Cyrl-RS" sz="1700" dirty="0"/>
              <a:t>што показује организацију рада града.</a:t>
            </a:r>
          </a:p>
          <a:p>
            <a:pPr marL="137160" indent="0" algn="just">
              <a:buNone/>
            </a:pPr>
            <a:endParaRPr lang="en-US" sz="1600"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13</a:t>
            </a:fld>
            <a:endParaRPr lang="en-US"/>
          </a:p>
        </p:txBody>
      </p:sp>
      <p:sp>
        <p:nvSpPr>
          <p:cNvPr id="24" name="Rectangle: Rounded Corners 23">
            <a:extLst>
              <a:ext uri="{FF2B5EF4-FFF2-40B4-BE49-F238E27FC236}">
                <a16:creationId xmlns="" xmlns:a16="http://schemas.microsoft.com/office/drawing/2014/main" id="{CFD6A88A-550B-4306-B111-9817A14514A4}"/>
              </a:ext>
            </a:extLst>
          </p:cNvPr>
          <p:cNvSpPr/>
          <p:nvPr/>
        </p:nvSpPr>
        <p:spPr>
          <a:xfrm>
            <a:off x="2879812" y="2132856"/>
            <a:ext cx="3384376" cy="93610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sr-Cyrl-RS" b="1" dirty="0" smtClean="0"/>
              <a:t>2</a:t>
            </a:r>
            <a:r>
              <a:rPr lang="sr-Latn-RS" b="1" dirty="0" smtClean="0"/>
              <a:t>.557</a:t>
            </a:r>
            <a:r>
              <a:rPr lang="sr-Cyrl-RS" b="1" dirty="0" smtClean="0"/>
              <a:t>.</a:t>
            </a:r>
            <a:r>
              <a:rPr lang="sr-Latn-RS" b="1" dirty="0" smtClean="0"/>
              <a:t>000</a:t>
            </a:r>
            <a:r>
              <a:rPr lang="sr-Cyrl-RS" b="1" dirty="0" smtClean="0"/>
              <a:t>.</a:t>
            </a:r>
            <a:r>
              <a:rPr lang="sr-Latn-RS" b="1" dirty="0" smtClean="0"/>
              <a:t>000</a:t>
            </a:r>
            <a:r>
              <a:rPr lang="sr-Cyrl-RS" b="1" dirty="0" smtClean="0"/>
              <a:t> ,00 динара</a:t>
            </a:r>
            <a:endParaRPr lang="sr-Latn-RS"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ru-RU" sz="3100" b="1" dirty="0"/>
              <a:t>Шта су расходи и издаци буџета?</a:t>
            </a:r>
            <a:endParaRPr lang="en-US" sz="2200" b="1" dirty="0"/>
          </a:p>
        </p:txBody>
      </p:sp>
      <p:sp>
        <p:nvSpPr>
          <p:cNvPr id="6" name="Content Placeholder 5"/>
          <p:cNvSpPr>
            <a:spLocks noGrp="1"/>
          </p:cNvSpPr>
          <p:nvPr>
            <p:ph sz="half" idx="1"/>
          </p:nvPr>
        </p:nvSpPr>
        <p:spPr>
          <a:xfrm>
            <a:off x="500034" y="1071546"/>
            <a:ext cx="4071966" cy="5643602"/>
          </a:xfrm>
        </p:spPr>
        <p:txBody>
          <a:bodyPr>
            <a:noAutofit/>
          </a:bodyPr>
          <a:lstStyle/>
          <a:p>
            <a:pPr algn="just"/>
            <a:r>
              <a:rPr lang="sr-Cyrl-RS" sz="1700" b="1" dirty="0"/>
              <a:t>Расходи за запослене </a:t>
            </a:r>
            <a:r>
              <a:rPr lang="sr-Cyrl-RS" sz="1700" dirty="0"/>
              <a:t>представљају све трошкове за запослене, како у управи тако и код буџетских корисника</a:t>
            </a:r>
          </a:p>
          <a:p>
            <a:pPr algn="just"/>
            <a:r>
              <a:rPr lang="sr-Cyrl-RS" sz="1700" b="1" dirty="0"/>
              <a:t>Коришћење роба и услуга </a:t>
            </a:r>
            <a:r>
              <a:rPr lang="sr-Cyrl-RS" sz="1700" dirty="0"/>
              <a:t>обухватају сталне трошкове, </a:t>
            </a:r>
            <a:r>
              <a:rPr lang="sr-Cyrl-RS" sz="1700" dirty="0" smtClean="0"/>
              <a:t>трошкове</a:t>
            </a:r>
            <a:r>
              <a:rPr lang="sr-Latn-RS" sz="1700" dirty="0" smtClean="0"/>
              <a:t> </a:t>
            </a:r>
            <a:r>
              <a:rPr lang="sr-Cyrl-RS" sz="1700" dirty="0" smtClean="0"/>
              <a:t>путовања, </a:t>
            </a:r>
            <a:r>
              <a:rPr lang="sr-Cyrl-RS" sz="1700" dirty="0"/>
              <a:t>услуге по уговору, специјализоване услуге, трошкове материјала и текуће поправке и одржавање.</a:t>
            </a:r>
          </a:p>
          <a:p>
            <a:pPr algn="just"/>
            <a:r>
              <a:rPr lang="sr-Cyrl-RS" sz="1700" b="1" dirty="0"/>
              <a:t>Дотације и трансфери </a:t>
            </a:r>
            <a:r>
              <a:rPr lang="sr-Cyrl-RS" sz="1700" dirty="0"/>
              <a:t>су трошкови које локална самоуправа </a:t>
            </a:r>
            <a:r>
              <a:rPr lang="ru-RU" sz="1700" dirty="0"/>
              <a:t>има за исплату институцијама које су у примарној надлежности централног/покрајинског нивоа</a:t>
            </a:r>
            <a:r>
              <a:rPr lang="sr-Cyrl-RS" sz="1700" dirty="0"/>
              <a:t> као што су школе, центар за социјални рад, дом </a:t>
            </a:r>
            <a:r>
              <a:rPr lang="sr-Cyrl-RS" sz="1700" dirty="0" smtClean="0"/>
              <a:t>здравља.</a:t>
            </a:r>
            <a:endParaRPr lang="sr-Cyrl-RS" sz="1700" dirty="0"/>
          </a:p>
          <a:p>
            <a:pPr algn="just"/>
            <a:r>
              <a:rPr lang="sr-Cyrl-RS" sz="1700" b="1" dirty="0"/>
              <a:t>Остали расходи </a:t>
            </a:r>
            <a:r>
              <a:rPr lang="sr-Cyrl-RS" sz="1700" dirty="0"/>
              <a:t>обухватају дотације </a:t>
            </a:r>
            <a:r>
              <a:rPr lang="sr-Cyrl-RS" sz="1700" dirty="0" smtClean="0"/>
              <a:t>невладиним организацијама</a:t>
            </a:r>
            <a:r>
              <a:rPr lang="sr-Cyrl-RS" sz="1700" dirty="0"/>
              <a:t>, порезе, таксе, новчане казне.</a:t>
            </a:r>
          </a:p>
        </p:txBody>
      </p:sp>
      <p:sp>
        <p:nvSpPr>
          <p:cNvPr id="11" name="Content Placeholder 10"/>
          <p:cNvSpPr>
            <a:spLocks noGrp="1"/>
          </p:cNvSpPr>
          <p:nvPr>
            <p:ph sz="half" idx="2"/>
          </p:nvPr>
        </p:nvSpPr>
        <p:spPr>
          <a:xfrm>
            <a:off x="4615665" y="1340768"/>
            <a:ext cx="4038600" cy="4525963"/>
          </a:xfrm>
        </p:spPr>
        <p:txBody>
          <a:bodyPr>
            <a:normAutofit fontScale="92500" lnSpcReduction="10000"/>
          </a:bodyPr>
          <a:lstStyle/>
          <a:p>
            <a:pPr algn="just"/>
            <a:r>
              <a:rPr lang="ru-RU" sz="1700" b="1" dirty="0"/>
              <a:t>Субвенције</a:t>
            </a:r>
            <a:r>
              <a:rPr lang="ru-RU" sz="1700" dirty="0"/>
              <a:t> </a:t>
            </a:r>
            <a:r>
              <a:rPr lang="ru-RU" sz="1700" dirty="0" smtClean="0"/>
              <a:t> представљају облик бесповратне помоћи која може бити додељена  јавним нефинансијским предузећима и организацијама или приватним предузећима и организацијама. </a:t>
            </a:r>
            <a:endParaRPr lang="en-US" sz="1700" dirty="0"/>
          </a:p>
          <a:p>
            <a:pPr algn="just"/>
            <a:r>
              <a:rPr lang="sr-Cyrl-RS" sz="1700" b="1" dirty="0"/>
              <a:t>Социјална заштита </a:t>
            </a:r>
            <a:r>
              <a:rPr lang="sr-Cyrl-RS" sz="1700" dirty="0"/>
              <a:t>обухвата све трошкове исплате социјалне помоћи за различите категорије грађана.</a:t>
            </a:r>
          </a:p>
          <a:p>
            <a:pPr algn="just"/>
            <a:r>
              <a:rPr lang="sr-Cyrl-RS" sz="1700" b="1" dirty="0"/>
              <a:t>Буџетска резерва </a:t>
            </a:r>
            <a:r>
              <a:rPr lang="sr-Cyrl-RS" sz="1700" dirty="0"/>
              <a:t>представља новац који се користи за непланиране или недовољно планиране сврхе, као и у случају ванредних околности.</a:t>
            </a:r>
          </a:p>
          <a:p>
            <a:pPr algn="just"/>
            <a:r>
              <a:rPr lang="sr-Cyrl-RS" sz="1700" b="1" dirty="0"/>
              <a:t>Капитални издаци </a:t>
            </a:r>
            <a:r>
              <a:rPr lang="sr-Cyrl-RS" sz="1700" dirty="0"/>
              <a:t>су трошкови за изградњу </a:t>
            </a:r>
            <a:r>
              <a:rPr lang="sr-Cyrl-RS" sz="1700" dirty="0" smtClean="0"/>
              <a:t>нових ,или </a:t>
            </a:r>
            <a:r>
              <a:rPr lang="sr-Cyrl-RS" sz="1700" dirty="0"/>
              <a:t>инвестиционо </a:t>
            </a:r>
            <a:r>
              <a:rPr lang="sr-Cyrl-RS" sz="1700" dirty="0" smtClean="0"/>
              <a:t>одржавање постојећих </a:t>
            </a:r>
            <a:r>
              <a:rPr lang="sr-Cyrl-RS" sz="1700" dirty="0"/>
              <a:t>објеката, </a:t>
            </a:r>
            <a:r>
              <a:rPr lang="sr-Cyrl-RS" sz="1700" dirty="0" smtClean="0"/>
              <a:t>набавку </a:t>
            </a:r>
            <a:r>
              <a:rPr lang="sr-Cyrl-RS" sz="1700" dirty="0"/>
              <a:t>опреме, </a:t>
            </a:r>
            <a:r>
              <a:rPr lang="sr-Cyrl-RS" sz="1700" dirty="0" smtClean="0"/>
              <a:t>машина   земљишта и сл .</a:t>
            </a:r>
            <a:endParaRPr lang="sr-Cyrl-RS" sz="1700" dirty="0"/>
          </a:p>
          <a:p>
            <a:endParaRPr lang="ru-RU" sz="1500" dirty="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Tree>
    <p:extLst>
      <p:ext uri="{BB962C8B-B14F-4D97-AF65-F5344CB8AC3E}">
        <p14:creationId xmlns="" xmlns:p14="http://schemas.microsoft.com/office/powerpoint/2010/main" val="11475393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850106"/>
          </a:xfrm>
        </p:spPr>
        <p:txBody>
          <a:bodyPr>
            <a:normAutofit fontScale="90000"/>
          </a:bodyPr>
          <a:lstStyle/>
          <a:p>
            <a:r>
              <a:rPr lang="sr-Cyrl-RS" sz="3000" b="1" dirty="0"/>
              <a:t>Структура планираних расхода и издатака буџета за </a:t>
            </a:r>
            <a:r>
              <a:rPr lang="sr-Cyrl-RS" sz="3000" b="1" dirty="0" smtClean="0"/>
              <a:t>20</a:t>
            </a:r>
            <a:r>
              <a:rPr lang="en-US" sz="3000" b="1" dirty="0" smtClean="0"/>
              <a:t>2</a:t>
            </a:r>
            <a:r>
              <a:rPr lang="sr-Latn-RS" sz="3000" b="1" dirty="0" smtClean="0"/>
              <a:t>2</a:t>
            </a:r>
            <a:r>
              <a:rPr lang="sr-Cyrl-RS" sz="3000" b="1" dirty="0" smtClean="0"/>
              <a:t>. </a:t>
            </a:r>
            <a:r>
              <a:rPr lang="sr-Cyrl-RS" sz="3000" b="1" dirty="0"/>
              <a:t>годину</a:t>
            </a:r>
            <a:endParaRPr lang="en-US" sz="3000" b="1" dirty="0"/>
          </a:p>
        </p:txBody>
      </p:sp>
      <p:graphicFrame>
        <p:nvGraphicFramePr>
          <p:cNvPr id="5" name="Content Placeholder 4"/>
          <p:cNvGraphicFramePr>
            <a:graphicFrameLocks noGrp="1"/>
          </p:cNvGraphicFramePr>
          <p:nvPr>
            <p:ph idx="1"/>
            <p:extLst>
              <p:ext uri="{D42A27DB-BD31-4B8C-83A1-F6EECF244321}">
                <p14:modId xmlns="" xmlns:p14="http://schemas.microsoft.com/office/powerpoint/2010/main" val="1767361690"/>
              </p:ext>
            </p:extLst>
          </p:nvPr>
        </p:nvGraphicFramePr>
        <p:xfrm>
          <a:off x="714348" y="1500174"/>
          <a:ext cx="7972452" cy="47863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
        <p:nvSpPr>
          <p:cNvPr id="6" name="Oval 5"/>
          <p:cNvSpPr/>
          <p:nvPr/>
        </p:nvSpPr>
        <p:spPr>
          <a:xfrm>
            <a:off x="6012160" y="234888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Cyrl-RS" sz="800" dirty="0" smtClean="0">
                <a:solidFill>
                  <a:schemeClr val="bg1"/>
                </a:solidFill>
              </a:rPr>
              <a:t>		Субвенцје 15.000.000</a:t>
            </a:r>
          </a:p>
          <a:p>
            <a:pPr algn="ctr"/>
            <a:endParaRPr lang="en-US" dirty="0"/>
          </a:p>
        </p:txBody>
      </p:sp>
    </p:spTree>
    <p:extLst>
      <p:ext uri="{BB962C8B-B14F-4D97-AF65-F5344CB8AC3E}">
        <p14:creationId xmlns="" xmlns:p14="http://schemas.microsoft.com/office/powerpoint/2010/main" val="36515499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 xmlns:a16="http://schemas.microsoft.com/office/drawing/2014/main" id="{90DA96AB-1BB4-4AFB-8B9B-A1AEF83C5DAF}"/>
              </a:ext>
            </a:extLst>
          </p:cNvPr>
          <p:cNvSpPr>
            <a:spLocks noGrp="1"/>
          </p:cNvSpPr>
          <p:nvPr>
            <p:ph type="sldNum" sz="quarter" idx="12"/>
          </p:nvPr>
        </p:nvSpPr>
        <p:spPr/>
        <p:txBody>
          <a:bodyPr/>
          <a:lstStyle/>
          <a:p>
            <a:fld id="{75FB0A07-249F-4345-993B-6AB4700608B8}" type="slidenum">
              <a:rPr lang="en-US" smtClean="0"/>
              <a:pPr/>
              <a:t>16</a:t>
            </a:fld>
            <a:endParaRPr lang="en-US"/>
          </a:p>
        </p:txBody>
      </p:sp>
      <p:sp>
        <p:nvSpPr>
          <p:cNvPr id="5" name="Title 1">
            <a:extLst>
              <a:ext uri="{FF2B5EF4-FFF2-40B4-BE49-F238E27FC236}">
                <a16:creationId xmlns="" xmlns:a16="http://schemas.microsoft.com/office/drawing/2014/main" id="{E0A478F6-E136-4D8F-AFEC-D3F880B134BF}"/>
              </a:ext>
            </a:extLst>
          </p:cNvPr>
          <p:cNvSpPr>
            <a:spLocks noGrp="1"/>
          </p:cNvSpPr>
          <p:nvPr>
            <p:ph type="title"/>
          </p:nvPr>
        </p:nvSpPr>
        <p:spPr/>
        <p:txBody>
          <a:bodyPr>
            <a:normAutofit fontScale="90000"/>
          </a:bodyPr>
          <a:lstStyle/>
          <a:p>
            <a:r>
              <a:rPr lang="sr-Cyrl-RS" sz="3200" b="1" dirty="0"/>
              <a:t>Структура планираних расхода и издатака буџета</a:t>
            </a:r>
            <a:r>
              <a:rPr lang="sr-Cyrl-RS" b="1" dirty="0"/>
              <a:t> </a:t>
            </a:r>
            <a:r>
              <a:rPr lang="sr-Cyrl-RS" sz="3200" b="1" dirty="0"/>
              <a:t>за </a:t>
            </a:r>
            <a:r>
              <a:rPr lang="sr-Cyrl-RS" sz="3200" b="1" dirty="0" smtClean="0"/>
              <a:t>20</a:t>
            </a:r>
            <a:r>
              <a:rPr lang="en-US" sz="3200" b="1" dirty="0" smtClean="0"/>
              <a:t>2</a:t>
            </a:r>
            <a:r>
              <a:rPr lang="sr-Latn-RS" sz="3200" b="1" dirty="0" smtClean="0"/>
              <a:t>2</a:t>
            </a:r>
            <a:r>
              <a:rPr lang="sr-Cyrl-RS" sz="3200" b="1" dirty="0" smtClean="0"/>
              <a:t>. </a:t>
            </a:r>
            <a:r>
              <a:rPr lang="sr-Cyrl-RS" sz="3200" b="1" dirty="0"/>
              <a:t>годину</a:t>
            </a:r>
            <a:endParaRPr lang="en-US" sz="3200" b="1" dirty="0"/>
          </a:p>
        </p:txBody>
      </p:sp>
      <p:graphicFrame>
        <p:nvGraphicFramePr>
          <p:cNvPr id="6" name="Chart 5">
            <a:extLst>
              <a:ext uri="{FF2B5EF4-FFF2-40B4-BE49-F238E27FC236}">
                <a16:creationId xmlns:lc="http://schemas.openxmlformats.org/drawingml/2006/lockedCanvas" xmlns:a16="http://schemas.microsoft.com/office/drawing/2014/main" xmlns="" xmlns:xdr="http://schemas.openxmlformats.org/drawingml/2006/spreadsheetDrawing" id="{A58B7940-79B6-454A-BE8A-26FB06AC5A27}"/>
              </a:ext>
            </a:extLst>
          </p:cNvPr>
          <p:cNvGraphicFramePr>
            <a:graphicFrameLocks/>
          </p:cNvGraphicFramePr>
          <p:nvPr/>
        </p:nvGraphicFramePr>
        <p:xfrm>
          <a:off x="251520" y="1412776"/>
          <a:ext cx="8501121" cy="502445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26886756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8396" y="116632"/>
            <a:ext cx="7787208" cy="778098"/>
          </a:xfrm>
        </p:spPr>
        <p:txBody>
          <a:bodyPr>
            <a:normAutofit/>
          </a:bodyPr>
          <a:lstStyle/>
          <a:p>
            <a:r>
              <a:rPr lang="sr-Cyrl-RS" sz="2000" b="1" dirty="0"/>
              <a:t>Расходи </a:t>
            </a:r>
            <a:r>
              <a:rPr lang="sr-Cyrl-RS" sz="2000" b="1" dirty="0" smtClean="0"/>
              <a:t> и  издаци буџета </a:t>
            </a:r>
            <a:r>
              <a:rPr lang="sr-Cyrl-RS" sz="2000" b="1" dirty="0"/>
              <a:t>по програмима</a:t>
            </a:r>
            <a:endParaRPr lang="en-US" sz="20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graphicFrame>
        <p:nvGraphicFramePr>
          <p:cNvPr id="5" name="Table 4">
            <a:extLst>
              <a:ext uri="{FF2B5EF4-FFF2-40B4-BE49-F238E27FC236}">
                <a16:creationId xmlns="" xmlns:a16="http://schemas.microsoft.com/office/drawing/2014/main" id="{F9E40ABB-A4CD-4E37-AFCB-CC1877536EFD}"/>
              </a:ext>
            </a:extLst>
          </p:cNvPr>
          <p:cNvGraphicFramePr>
            <a:graphicFrameLocks noGrp="1"/>
          </p:cNvGraphicFramePr>
          <p:nvPr>
            <p:extLst>
              <p:ext uri="{D42A27DB-BD31-4B8C-83A1-F6EECF244321}">
                <p14:modId xmlns="" xmlns:p14="http://schemas.microsoft.com/office/powerpoint/2010/main" val="1622496158"/>
              </p:ext>
            </p:extLst>
          </p:nvPr>
        </p:nvGraphicFramePr>
        <p:xfrm>
          <a:off x="91846" y="980729"/>
          <a:ext cx="8960308" cy="5589110"/>
        </p:xfrm>
        <a:graphic>
          <a:graphicData uri="http://schemas.openxmlformats.org/drawingml/2006/table">
            <a:tbl>
              <a:tblPr firstRow="1" bandRow="1">
                <a:tableStyleId>{5DA37D80-6434-44D0-A028-1B22A696006F}</a:tableStyleId>
              </a:tblPr>
              <a:tblGrid>
                <a:gridCol w="4696178">
                  <a:extLst>
                    <a:ext uri="{9D8B030D-6E8A-4147-A177-3AD203B41FA5}">
                      <a16:colId xmlns="" xmlns:a16="http://schemas.microsoft.com/office/drawing/2014/main" val="1754900752"/>
                    </a:ext>
                  </a:extLst>
                </a:gridCol>
                <a:gridCol w="2520280">
                  <a:extLst>
                    <a:ext uri="{9D8B030D-6E8A-4147-A177-3AD203B41FA5}">
                      <a16:colId xmlns="" xmlns:a16="http://schemas.microsoft.com/office/drawing/2014/main" val="826029379"/>
                    </a:ext>
                  </a:extLst>
                </a:gridCol>
                <a:gridCol w="1743850">
                  <a:extLst>
                    <a:ext uri="{9D8B030D-6E8A-4147-A177-3AD203B41FA5}">
                      <a16:colId xmlns="" xmlns:a16="http://schemas.microsoft.com/office/drawing/2014/main" val="2943394881"/>
                    </a:ext>
                  </a:extLst>
                </a:gridCol>
              </a:tblGrid>
              <a:tr h="504055">
                <a:tc>
                  <a:txBody>
                    <a:bodyPr/>
                    <a:lstStyle/>
                    <a:p>
                      <a:pPr algn="ctr"/>
                      <a:r>
                        <a:rPr lang="sr-Cyrl-RS" sz="1200" dirty="0"/>
                        <a:t>Назив програма</a:t>
                      </a:r>
                      <a:endParaRPr lang="en-US" sz="1200" dirty="0"/>
                    </a:p>
                  </a:txBody>
                  <a:tcPr/>
                </a:tc>
                <a:tc>
                  <a:txBody>
                    <a:bodyPr/>
                    <a:lstStyle/>
                    <a:p>
                      <a:pPr algn="ctr"/>
                      <a:r>
                        <a:rPr lang="sr-Cyrl-RS" sz="1200" dirty="0"/>
                        <a:t>Средства из Одлуке о буџету за </a:t>
                      </a:r>
                      <a:r>
                        <a:rPr lang="sr-Cyrl-RS" sz="1200" dirty="0" smtClean="0"/>
                        <a:t>202</a:t>
                      </a:r>
                      <a:r>
                        <a:rPr lang="sr-Latn-RS" sz="1200" dirty="0" smtClean="0"/>
                        <a:t>2</a:t>
                      </a:r>
                      <a:r>
                        <a:rPr lang="sr-Cyrl-RS" sz="1200" dirty="0" smtClean="0"/>
                        <a:t>. </a:t>
                      </a:r>
                      <a:r>
                        <a:rPr lang="sr-Cyrl-RS" sz="1200" dirty="0"/>
                        <a:t>годину  (износ у динарима)</a:t>
                      </a:r>
                      <a:endParaRPr lang="en-US" sz="1200" dirty="0"/>
                    </a:p>
                  </a:txBody>
                  <a:tcPr/>
                </a:tc>
                <a:tc>
                  <a:txBody>
                    <a:bodyPr/>
                    <a:lstStyle/>
                    <a:p>
                      <a:pPr algn="ctr"/>
                      <a:r>
                        <a:rPr lang="sr-Cyrl-RS" sz="1200" dirty="0"/>
                        <a:t>%  буџета по програму </a:t>
                      </a:r>
                      <a:endParaRPr lang="en-US" sz="1200" dirty="0"/>
                    </a:p>
                  </a:txBody>
                  <a:tcPr/>
                </a:tc>
                <a:extLst>
                  <a:ext uri="{0D108BD9-81ED-4DB2-BD59-A6C34878D82A}">
                    <a16:rowId xmlns="" xmlns:a16="http://schemas.microsoft.com/office/drawing/2014/main" val="267739698"/>
                  </a:ext>
                </a:extLst>
              </a:tr>
              <a:tr h="262879">
                <a:tc>
                  <a:txBody>
                    <a:bodyPr/>
                    <a:lstStyle/>
                    <a:p>
                      <a:r>
                        <a:rPr lang="sr-Cyrl-RS" sz="1200" kern="1200" dirty="0">
                          <a:effectLst/>
                        </a:rPr>
                        <a:t>Програм 1. Становање, урбанизам и просторно планирање</a:t>
                      </a:r>
                      <a:endParaRPr lang="en-US" sz="1200" b="1" dirty="0"/>
                    </a:p>
                  </a:txBody>
                  <a:tcPr/>
                </a:tc>
                <a:tc>
                  <a:txBody>
                    <a:bodyPr/>
                    <a:lstStyle/>
                    <a:p>
                      <a:pPr algn="r"/>
                      <a:r>
                        <a:rPr lang="sr-Latn-RS" sz="1000" dirty="0" smtClean="0"/>
                        <a:t>13.1</a:t>
                      </a:r>
                      <a:r>
                        <a:rPr lang="en-US" sz="1000" dirty="0" smtClean="0"/>
                        <a:t>0</a:t>
                      </a:r>
                      <a:r>
                        <a:rPr lang="sr-Cyrl-RS" sz="1000" dirty="0" smtClean="0"/>
                        <a:t>0.000</a:t>
                      </a:r>
                      <a:endParaRPr lang="en-US" sz="1000" dirty="0"/>
                    </a:p>
                  </a:txBody>
                  <a:tcPr/>
                </a:tc>
                <a:tc>
                  <a:txBody>
                    <a:bodyPr/>
                    <a:lstStyle/>
                    <a:p>
                      <a:pPr algn="ctr" fontAlgn="b"/>
                      <a:r>
                        <a:rPr lang="en-US" sz="1100" b="0" i="0" u="none" strike="noStrike" dirty="0" smtClean="0">
                          <a:solidFill>
                            <a:srgbClr val="000000"/>
                          </a:solidFill>
                          <a:latin typeface="Calibri"/>
                        </a:rPr>
                        <a:t>0.</a:t>
                      </a:r>
                      <a:r>
                        <a:rPr lang="sr-Latn-RS" sz="1100" b="0" i="0" u="none" strike="noStrike" dirty="0" smtClean="0">
                          <a:solidFill>
                            <a:srgbClr val="000000"/>
                          </a:solidFill>
                          <a:latin typeface="Calibri"/>
                        </a:rPr>
                        <a:t>5 %</a:t>
                      </a:r>
                      <a:endParaRPr lang="en-US" sz="1100" b="0" i="0" u="none" strike="noStrike" dirty="0">
                        <a:solidFill>
                          <a:srgbClr val="000000"/>
                        </a:solidFill>
                        <a:latin typeface="Calibri"/>
                      </a:endParaRPr>
                    </a:p>
                  </a:txBody>
                  <a:tcPr marL="7620" marR="7620" marT="7620" marB="0" anchor="b"/>
                </a:tc>
                <a:extLst>
                  <a:ext uri="{0D108BD9-81ED-4DB2-BD59-A6C34878D82A}">
                    <a16:rowId xmlns="" xmlns:a16="http://schemas.microsoft.com/office/drawing/2014/main" val="4002703372"/>
                  </a:ext>
                </a:extLst>
              </a:tr>
              <a:tr h="268260">
                <a:tc>
                  <a:txBody>
                    <a:bodyPr/>
                    <a:lstStyle/>
                    <a:p>
                      <a:r>
                        <a:rPr lang="sr-Cyrl-RS" sz="1200" dirty="0"/>
                        <a:t>Програм 2. Комуналне делатности</a:t>
                      </a:r>
                      <a:endParaRPr lang="en-US" sz="1200" b="1" dirty="0"/>
                    </a:p>
                  </a:txBody>
                  <a:tcPr/>
                </a:tc>
                <a:tc>
                  <a:txBody>
                    <a:bodyPr/>
                    <a:lstStyle/>
                    <a:p>
                      <a:pPr algn="r"/>
                      <a:r>
                        <a:rPr lang="sr-Latn-RS" sz="1000" dirty="0" smtClean="0"/>
                        <a:t>410</a:t>
                      </a:r>
                      <a:r>
                        <a:rPr lang="sr-Cyrl-RS" sz="1000" dirty="0" smtClean="0"/>
                        <a:t>.</a:t>
                      </a:r>
                      <a:r>
                        <a:rPr lang="sr-Latn-RS" sz="1000" dirty="0" smtClean="0"/>
                        <a:t>634</a:t>
                      </a:r>
                      <a:r>
                        <a:rPr lang="sr-Cyrl-RS" sz="1000" dirty="0" smtClean="0"/>
                        <a:t>.</a:t>
                      </a:r>
                      <a:r>
                        <a:rPr lang="sr-Latn-RS" sz="1000" dirty="0" smtClean="0"/>
                        <a:t>415</a:t>
                      </a:r>
                      <a:endParaRPr lang="en-US" sz="1000" dirty="0"/>
                    </a:p>
                  </a:txBody>
                  <a:tcPr/>
                </a:tc>
                <a:tc>
                  <a:txBody>
                    <a:bodyPr/>
                    <a:lstStyle/>
                    <a:p>
                      <a:pPr algn="ctr" fontAlgn="b"/>
                      <a:r>
                        <a:rPr lang="en-US" sz="1100" b="0" i="0" u="none" strike="noStrike" dirty="0" smtClean="0">
                          <a:solidFill>
                            <a:srgbClr val="000000"/>
                          </a:solidFill>
                          <a:latin typeface="Calibri"/>
                        </a:rPr>
                        <a:t>1</a:t>
                      </a:r>
                      <a:r>
                        <a:rPr lang="sr-Latn-RS" sz="1100" b="0" i="0" u="none" strike="noStrike" dirty="0" smtClean="0">
                          <a:solidFill>
                            <a:srgbClr val="000000"/>
                          </a:solidFill>
                          <a:latin typeface="Calibri"/>
                        </a:rPr>
                        <a:t>6</a:t>
                      </a:r>
                      <a:r>
                        <a:rPr lang="en-US" sz="1100" b="0" i="0" u="none" strike="noStrike" dirty="0" smtClean="0">
                          <a:solidFill>
                            <a:srgbClr val="000000"/>
                          </a:solidFill>
                          <a:latin typeface="Calibri"/>
                        </a:rPr>
                        <a:t>.</a:t>
                      </a:r>
                      <a:r>
                        <a:rPr lang="sr-Latn-RS" sz="1100" b="0" i="0" u="none" strike="noStrike" dirty="0" smtClean="0">
                          <a:solidFill>
                            <a:srgbClr val="000000"/>
                          </a:solidFill>
                          <a:latin typeface="Calibri"/>
                        </a:rPr>
                        <a:t>1 %</a:t>
                      </a:r>
                      <a:endParaRPr lang="en-US" sz="1100" b="0" i="0" u="none" strike="noStrike" dirty="0">
                        <a:solidFill>
                          <a:srgbClr val="000000"/>
                        </a:solidFill>
                        <a:latin typeface="Calibri"/>
                      </a:endParaRPr>
                    </a:p>
                  </a:txBody>
                  <a:tcPr marL="7620" marR="7620" marT="7620" marB="0" anchor="b"/>
                </a:tc>
                <a:extLst>
                  <a:ext uri="{0D108BD9-81ED-4DB2-BD59-A6C34878D82A}">
                    <a16:rowId xmlns="" xmlns:a16="http://schemas.microsoft.com/office/drawing/2014/main" val="3698863823"/>
                  </a:ext>
                </a:extLst>
              </a:tr>
              <a:tr h="268260">
                <a:tc>
                  <a:txBody>
                    <a:bodyPr/>
                    <a:lstStyle/>
                    <a:p>
                      <a:r>
                        <a:rPr lang="sr-Cyrl-RS" sz="1200" dirty="0"/>
                        <a:t>Програм 3. Локални економски развој</a:t>
                      </a:r>
                      <a:endParaRPr lang="en-US" sz="1200" b="1" dirty="0"/>
                    </a:p>
                  </a:txBody>
                  <a:tcPr/>
                </a:tc>
                <a:tc>
                  <a:txBody>
                    <a:bodyPr/>
                    <a:lstStyle/>
                    <a:p>
                      <a:pPr algn="r"/>
                      <a:r>
                        <a:rPr lang="sr-Latn-RS" sz="1000" dirty="0" smtClean="0"/>
                        <a:t>47</a:t>
                      </a:r>
                      <a:r>
                        <a:rPr lang="sr-Cyrl-RS" sz="1000" dirty="0" smtClean="0"/>
                        <a:t>.</a:t>
                      </a:r>
                      <a:r>
                        <a:rPr lang="sr-Latn-RS" sz="1000" dirty="0" smtClean="0"/>
                        <a:t>568</a:t>
                      </a:r>
                      <a:r>
                        <a:rPr lang="sr-Cyrl-RS" sz="1000" dirty="0" smtClean="0"/>
                        <a:t>.000</a:t>
                      </a:r>
                      <a:endParaRPr lang="en-US" sz="1000" dirty="0"/>
                    </a:p>
                  </a:txBody>
                  <a:tcPr/>
                </a:tc>
                <a:tc>
                  <a:txBody>
                    <a:bodyPr/>
                    <a:lstStyle/>
                    <a:p>
                      <a:pPr algn="ctr" fontAlgn="b"/>
                      <a:r>
                        <a:rPr lang="sr-Latn-RS" sz="1100" b="0" i="0" u="none" strike="noStrike" dirty="0" smtClean="0">
                          <a:solidFill>
                            <a:srgbClr val="000000"/>
                          </a:solidFill>
                          <a:latin typeface="Calibri"/>
                        </a:rPr>
                        <a:t>1</a:t>
                      </a:r>
                      <a:r>
                        <a:rPr lang="en-US" sz="1100" b="0" i="0" u="none" strike="noStrike" dirty="0" smtClean="0">
                          <a:solidFill>
                            <a:srgbClr val="000000"/>
                          </a:solidFill>
                          <a:latin typeface="Calibri"/>
                        </a:rPr>
                        <a:t>.</a:t>
                      </a:r>
                      <a:r>
                        <a:rPr lang="sr-Latn-RS" sz="1100" b="0" i="0" u="none" strike="noStrike" dirty="0" smtClean="0">
                          <a:solidFill>
                            <a:srgbClr val="000000"/>
                          </a:solidFill>
                          <a:latin typeface="Calibri"/>
                        </a:rPr>
                        <a:t>9 %</a:t>
                      </a:r>
                      <a:endParaRPr lang="en-US" sz="1100" b="0" i="0" u="none" strike="noStrike" dirty="0">
                        <a:solidFill>
                          <a:srgbClr val="000000"/>
                        </a:solidFill>
                        <a:latin typeface="Calibri"/>
                      </a:endParaRPr>
                    </a:p>
                  </a:txBody>
                  <a:tcPr marL="7620" marR="7620" marT="7620" marB="0" anchor="b"/>
                </a:tc>
                <a:extLst>
                  <a:ext uri="{0D108BD9-81ED-4DB2-BD59-A6C34878D82A}">
                    <a16:rowId xmlns="" xmlns:a16="http://schemas.microsoft.com/office/drawing/2014/main" val="2108287674"/>
                  </a:ext>
                </a:extLst>
              </a:tr>
              <a:tr h="268260">
                <a:tc>
                  <a:txBody>
                    <a:bodyPr/>
                    <a:lstStyle/>
                    <a:p>
                      <a:r>
                        <a:rPr lang="sr-Cyrl-RS" sz="1200" dirty="0"/>
                        <a:t>Програм 4. Развој туризма</a:t>
                      </a:r>
                      <a:endParaRPr lang="en-US" sz="1200" b="1" dirty="0"/>
                    </a:p>
                  </a:txBody>
                  <a:tcPr/>
                </a:tc>
                <a:tc>
                  <a:txBody>
                    <a:bodyPr/>
                    <a:lstStyle/>
                    <a:p>
                      <a:pPr algn="r"/>
                      <a:r>
                        <a:rPr lang="sr-Cyrl-RS" sz="1000" dirty="0" smtClean="0"/>
                        <a:t>3</a:t>
                      </a:r>
                      <a:r>
                        <a:rPr lang="sr-Latn-RS" sz="1000" dirty="0" smtClean="0"/>
                        <a:t>7</a:t>
                      </a:r>
                      <a:r>
                        <a:rPr lang="sr-Cyrl-RS" sz="1000" dirty="0" smtClean="0"/>
                        <a:t>.</a:t>
                      </a:r>
                      <a:r>
                        <a:rPr lang="sr-Latn-RS" sz="1000" dirty="0" smtClean="0"/>
                        <a:t>300</a:t>
                      </a:r>
                      <a:r>
                        <a:rPr lang="sr-Cyrl-RS" sz="1000" dirty="0" smtClean="0"/>
                        <a:t>.</a:t>
                      </a:r>
                      <a:r>
                        <a:rPr lang="sr-Latn-RS" sz="1000" dirty="0" smtClean="0"/>
                        <a:t>0</a:t>
                      </a:r>
                      <a:r>
                        <a:rPr lang="en-US" sz="1000" dirty="0" smtClean="0"/>
                        <a:t>00</a:t>
                      </a:r>
                      <a:endParaRPr lang="en-US" sz="1000" dirty="0"/>
                    </a:p>
                  </a:txBody>
                  <a:tcPr/>
                </a:tc>
                <a:tc>
                  <a:txBody>
                    <a:bodyPr/>
                    <a:lstStyle/>
                    <a:p>
                      <a:pPr algn="ctr" fontAlgn="b"/>
                      <a:r>
                        <a:rPr lang="sr-Latn-RS" sz="1100" b="0" i="0" u="none" strike="noStrike" dirty="0" smtClean="0">
                          <a:solidFill>
                            <a:srgbClr val="000000"/>
                          </a:solidFill>
                          <a:latin typeface="Calibri"/>
                        </a:rPr>
                        <a:t>1</a:t>
                      </a:r>
                      <a:r>
                        <a:rPr lang="en-US" sz="1100" b="0" i="0" u="none" strike="noStrike" dirty="0" smtClean="0">
                          <a:solidFill>
                            <a:srgbClr val="000000"/>
                          </a:solidFill>
                          <a:latin typeface="Calibri"/>
                        </a:rPr>
                        <a:t>.</a:t>
                      </a:r>
                      <a:r>
                        <a:rPr lang="sr-Latn-RS" sz="1100" b="0" i="0" u="none" strike="noStrike" dirty="0" smtClean="0">
                          <a:solidFill>
                            <a:srgbClr val="000000"/>
                          </a:solidFill>
                          <a:latin typeface="Calibri"/>
                        </a:rPr>
                        <a:t>5 %</a:t>
                      </a:r>
                      <a:endParaRPr lang="en-US" sz="1100" b="0" i="0" u="none" strike="noStrike" dirty="0">
                        <a:solidFill>
                          <a:srgbClr val="000000"/>
                        </a:solidFill>
                        <a:latin typeface="Calibri"/>
                      </a:endParaRPr>
                    </a:p>
                  </a:txBody>
                  <a:tcPr marL="7620" marR="7620" marT="7620" marB="0" anchor="b"/>
                </a:tc>
                <a:extLst>
                  <a:ext uri="{0D108BD9-81ED-4DB2-BD59-A6C34878D82A}">
                    <a16:rowId xmlns="" xmlns:a16="http://schemas.microsoft.com/office/drawing/2014/main" val="2267397033"/>
                  </a:ext>
                </a:extLst>
              </a:tr>
              <a:tr h="268260">
                <a:tc>
                  <a:txBody>
                    <a:bodyPr/>
                    <a:lstStyle/>
                    <a:p>
                      <a:r>
                        <a:rPr lang="sr-Cyrl-RS" sz="1200" dirty="0"/>
                        <a:t>Програм 5. Пољопривреда и рурални развој</a:t>
                      </a:r>
                      <a:endParaRPr lang="en-US" sz="1200" b="1" dirty="0"/>
                    </a:p>
                  </a:txBody>
                  <a:tcPr/>
                </a:tc>
                <a:tc>
                  <a:txBody>
                    <a:bodyPr/>
                    <a:lstStyle/>
                    <a:p>
                      <a:pPr algn="r"/>
                      <a:r>
                        <a:rPr lang="sr-Latn-RS" sz="1000" dirty="0" smtClean="0"/>
                        <a:t>76</a:t>
                      </a:r>
                      <a:r>
                        <a:rPr lang="sr-Cyrl-RS" sz="1000" dirty="0" smtClean="0"/>
                        <a:t>.</a:t>
                      </a:r>
                      <a:r>
                        <a:rPr lang="sr-Latn-RS" sz="1000" dirty="0" smtClean="0"/>
                        <a:t>5</a:t>
                      </a:r>
                      <a:r>
                        <a:rPr lang="sr-Cyrl-RS" sz="1000" dirty="0" smtClean="0"/>
                        <a:t>00.000</a:t>
                      </a:r>
                      <a:endParaRPr lang="en-US" sz="1000" dirty="0"/>
                    </a:p>
                  </a:txBody>
                  <a:tcPr/>
                </a:tc>
                <a:tc>
                  <a:txBody>
                    <a:bodyPr/>
                    <a:lstStyle/>
                    <a:p>
                      <a:pPr algn="ctr" fontAlgn="b"/>
                      <a:r>
                        <a:rPr lang="en-US" sz="1100" b="0" i="0" u="none" strike="noStrike" dirty="0" smtClean="0">
                          <a:solidFill>
                            <a:srgbClr val="000000"/>
                          </a:solidFill>
                          <a:latin typeface="Calibri"/>
                        </a:rPr>
                        <a:t>3.</a:t>
                      </a:r>
                      <a:r>
                        <a:rPr lang="sr-Latn-RS" sz="1100" b="0" i="0" u="none" strike="noStrike" dirty="0" smtClean="0">
                          <a:solidFill>
                            <a:srgbClr val="000000"/>
                          </a:solidFill>
                          <a:latin typeface="Calibri"/>
                        </a:rPr>
                        <a:t>0 %</a:t>
                      </a:r>
                      <a:endParaRPr lang="en-US" sz="1100" b="0" i="0" u="none" strike="noStrike" dirty="0">
                        <a:solidFill>
                          <a:srgbClr val="000000"/>
                        </a:solidFill>
                        <a:latin typeface="Calibri"/>
                      </a:endParaRPr>
                    </a:p>
                  </a:txBody>
                  <a:tcPr marL="7620" marR="7620" marT="7620" marB="0" anchor="b"/>
                </a:tc>
                <a:extLst>
                  <a:ext uri="{0D108BD9-81ED-4DB2-BD59-A6C34878D82A}">
                    <a16:rowId xmlns="" xmlns:a16="http://schemas.microsoft.com/office/drawing/2014/main" val="3652443609"/>
                  </a:ext>
                </a:extLst>
              </a:tr>
              <a:tr h="268260">
                <a:tc>
                  <a:txBody>
                    <a:bodyPr/>
                    <a:lstStyle/>
                    <a:p>
                      <a:r>
                        <a:rPr lang="sr-Cyrl-RS" sz="1200" dirty="0"/>
                        <a:t>Програм 6. Заштита животне средине</a:t>
                      </a:r>
                      <a:endParaRPr lang="en-US" sz="1200" b="1" dirty="0"/>
                    </a:p>
                  </a:txBody>
                  <a:tcPr/>
                </a:tc>
                <a:tc>
                  <a:txBody>
                    <a:bodyPr/>
                    <a:lstStyle/>
                    <a:p>
                      <a:pPr algn="r"/>
                      <a:r>
                        <a:rPr lang="en-US" sz="1000" dirty="0" smtClean="0"/>
                        <a:t>1</a:t>
                      </a:r>
                      <a:r>
                        <a:rPr lang="sr-Latn-RS" sz="1000" dirty="0" smtClean="0"/>
                        <a:t>13</a:t>
                      </a:r>
                      <a:r>
                        <a:rPr lang="sr-Cyrl-RS" sz="1000" dirty="0" smtClean="0"/>
                        <a:t>.</a:t>
                      </a:r>
                      <a:r>
                        <a:rPr lang="sr-Latn-RS" sz="1000" dirty="0" smtClean="0"/>
                        <a:t>360</a:t>
                      </a:r>
                      <a:r>
                        <a:rPr lang="sr-Cyrl-RS" sz="1000" dirty="0" smtClean="0"/>
                        <a:t>.</a:t>
                      </a:r>
                      <a:r>
                        <a:rPr lang="en-US" sz="1000" dirty="0" smtClean="0"/>
                        <a:t>000</a:t>
                      </a:r>
                      <a:endParaRPr lang="en-US" sz="1000" dirty="0"/>
                    </a:p>
                  </a:txBody>
                  <a:tcPr/>
                </a:tc>
                <a:tc>
                  <a:txBody>
                    <a:bodyPr/>
                    <a:lstStyle/>
                    <a:p>
                      <a:pPr algn="ctr" fontAlgn="b"/>
                      <a:r>
                        <a:rPr lang="sr-Latn-RS" sz="1100" b="0" i="0" u="none" strike="noStrike" dirty="0" smtClean="0">
                          <a:solidFill>
                            <a:srgbClr val="000000"/>
                          </a:solidFill>
                          <a:latin typeface="Calibri"/>
                        </a:rPr>
                        <a:t>4</a:t>
                      </a:r>
                      <a:r>
                        <a:rPr lang="en-US" sz="1100" b="0" i="0" u="none" strike="noStrike" dirty="0" smtClean="0">
                          <a:solidFill>
                            <a:srgbClr val="000000"/>
                          </a:solidFill>
                          <a:latin typeface="Calibri"/>
                        </a:rPr>
                        <a:t>.</a:t>
                      </a:r>
                      <a:r>
                        <a:rPr lang="sr-Latn-RS" sz="1100" b="0" i="0" u="none" strike="noStrike" dirty="0" smtClean="0">
                          <a:solidFill>
                            <a:srgbClr val="000000"/>
                          </a:solidFill>
                          <a:latin typeface="Calibri"/>
                        </a:rPr>
                        <a:t>4 %</a:t>
                      </a:r>
                      <a:endParaRPr lang="en-US" sz="1100" b="0" i="0" u="none" strike="noStrike" dirty="0">
                        <a:solidFill>
                          <a:srgbClr val="000000"/>
                        </a:solidFill>
                        <a:latin typeface="Calibri"/>
                      </a:endParaRPr>
                    </a:p>
                  </a:txBody>
                  <a:tcPr marL="7620" marR="7620" marT="7620" marB="0" anchor="b"/>
                </a:tc>
                <a:extLst>
                  <a:ext uri="{0D108BD9-81ED-4DB2-BD59-A6C34878D82A}">
                    <a16:rowId xmlns="" xmlns:a16="http://schemas.microsoft.com/office/drawing/2014/main" val="245616700"/>
                  </a:ext>
                </a:extLst>
              </a:tr>
              <a:tr h="324868">
                <a:tc>
                  <a:txBody>
                    <a:bodyPr/>
                    <a:lstStyle/>
                    <a:p>
                      <a:r>
                        <a:rPr lang="sr-Cyrl-RS" sz="1200" dirty="0"/>
                        <a:t>Програм 7. Организација саобраћаја и саобраћајна инфраструктура </a:t>
                      </a:r>
                      <a:endParaRPr lang="en-US" sz="1200" b="1" dirty="0"/>
                    </a:p>
                  </a:txBody>
                  <a:tcPr/>
                </a:tc>
                <a:tc>
                  <a:txBody>
                    <a:bodyPr/>
                    <a:lstStyle/>
                    <a:p>
                      <a:pPr algn="r"/>
                      <a:r>
                        <a:rPr lang="en-US" sz="1000" dirty="0" smtClean="0"/>
                        <a:t>1</a:t>
                      </a:r>
                      <a:r>
                        <a:rPr lang="sr-Latn-RS" sz="1000" dirty="0" smtClean="0"/>
                        <a:t>80</a:t>
                      </a:r>
                      <a:r>
                        <a:rPr lang="en-US" sz="1000" dirty="0" smtClean="0"/>
                        <a:t>.</a:t>
                      </a:r>
                      <a:r>
                        <a:rPr lang="sr-Latn-RS" sz="1000" dirty="0" smtClean="0"/>
                        <a:t>628</a:t>
                      </a:r>
                      <a:r>
                        <a:rPr lang="sr-Cyrl-RS" sz="1000" dirty="0" smtClean="0"/>
                        <a:t>.</a:t>
                      </a:r>
                      <a:r>
                        <a:rPr lang="sr-Latn-RS" sz="1000" dirty="0" smtClean="0"/>
                        <a:t>468</a:t>
                      </a:r>
                    </a:p>
                  </a:txBody>
                  <a:tcPr/>
                </a:tc>
                <a:tc>
                  <a:txBody>
                    <a:bodyPr/>
                    <a:lstStyle/>
                    <a:p>
                      <a:pPr algn="ctr" fontAlgn="b"/>
                      <a:r>
                        <a:rPr lang="sr-Latn-RS" sz="1100" b="0" i="0" u="none" strike="noStrike" dirty="0" smtClean="0">
                          <a:solidFill>
                            <a:srgbClr val="000000"/>
                          </a:solidFill>
                          <a:latin typeface="Calibri"/>
                        </a:rPr>
                        <a:t>7</a:t>
                      </a:r>
                      <a:r>
                        <a:rPr lang="en-US" sz="1100" b="0" i="0" u="none" strike="noStrike" dirty="0" smtClean="0">
                          <a:solidFill>
                            <a:srgbClr val="000000"/>
                          </a:solidFill>
                          <a:latin typeface="Calibri"/>
                        </a:rPr>
                        <a:t>.</a:t>
                      </a:r>
                      <a:r>
                        <a:rPr lang="sr-Latn-RS" sz="1100" b="0" i="0" u="none" strike="noStrike" dirty="0" smtClean="0">
                          <a:solidFill>
                            <a:srgbClr val="000000"/>
                          </a:solidFill>
                          <a:latin typeface="Calibri"/>
                        </a:rPr>
                        <a:t>1 %</a:t>
                      </a:r>
                      <a:endParaRPr lang="en-US" sz="1100" b="0" i="0" u="none" strike="noStrike" dirty="0">
                        <a:solidFill>
                          <a:srgbClr val="000000"/>
                        </a:solidFill>
                        <a:latin typeface="Calibri"/>
                      </a:endParaRPr>
                    </a:p>
                  </a:txBody>
                  <a:tcPr marL="7620" marR="7620" marT="7620" marB="0" anchor="b"/>
                </a:tc>
                <a:extLst>
                  <a:ext uri="{0D108BD9-81ED-4DB2-BD59-A6C34878D82A}">
                    <a16:rowId xmlns="" xmlns:a16="http://schemas.microsoft.com/office/drawing/2014/main" val="1800143352"/>
                  </a:ext>
                </a:extLst>
              </a:tr>
              <a:tr h="268260">
                <a:tc>
                  <a:txBody>
                    <a:bodyPr/>
                    <a:lstStyle/>
                    <a:p>
                      <a:r>
                        <a:rPr lang="sr-Cyrl-RS" sz="1200" dirty="0"/>
                        <a:t>Програм 8. Предшколско </a:t>
                      </a:r>
                      <a:r>
                        <a:rPr lang="sr-Cyrl-RS" sz="1200" dirty="0" smtClean="0"/>
                        <a:t>васпитање</a:t>
                      </a:r>
                      <a:endParaRPr lang="en-US" sz="1200" b="1" dirty="0"/>
                    </a:p>
                  </a:txBody>
                  <a:tcPr/>
                </a:tc>
                <a:tc>
                  <a:txBody>
                    <a:bodyPr/>
                    <a:lstStyle/>
                    <a:p>
                      <a:pPr algn="r"/>
                      <a:r>
                        <a:rPr lang="sr-Latn-RS" sz="1000" dirty="0" smtClean="0"/>
                        <a:t>251</a:t>
                      </a:r>
                      <a:r>
                        <a:rPr lang="sr-Cyrl-RS" sz="1000" dirty="0" smtClean="0"/>
                        <a:t>.</a:t>
                      </a:r>
                      <a:r>
                        <a:rPr lang="sr-Latn-RS" sz="1000" dirty="0" smtClean="0"/>
                        <a:t>577</a:t>
                      </a:r>
                      <a:r>
                        <a:rPr lang="sr-Cyrl-RS" sz="1000" dirty="0" smtClean="0"/>
                        <a:t>.</a:t>
                      </a:r>
                      <a:r>
                        <a:rPr lang="sr-Latn-RS" sz="1000" dirty="0" smtClean="0"/>
                        <a:t>000</a:t>
                      </a:r>
                      <a:endParaRPr lang="en-US" sz="1000" dirty="0"/>
                    </a:p>
                  </a:txBody>
                  <a:tcPr/>
                </a:tc>
                <a:tc>
                  <a:txBody>
                    <a:bodyPr/>
                    <a:lstStyle/>
                    <a:p>
                      <a:pPr algn="ctr" fontAlgn="b"/>
                      <a:r>
                        <a:rPr lang="sr-Latn-RS" sz="1100" b="0" i="0" u="none" strike="noStrike" dirty="0" smtClean="0">
                          <a:solidFill>
                            <a:srgbClr val="000000"/>
                          </a:solidFill>
                          <a:latin typeface="Calibri"/>
                        </a:rPr>
                        <a:t>9,8 %</a:t>
                      </a:r>
                      <a:endParaRPr lang="en-US" sz="1100" b="0" i="0" u="none" strike="noStrike" dirty="0">
                        <a:solidFill>
                          <a:srgbClr val="000000"/>
                        </a:solidFill>
                        <a:latin typeface="Calibri"/>
                      </a:endParaRPr>
                    </a:p>
                  </a:txBody>
                  <a:tcPr marL="7620" marR="7620" marT="7620" marB="0" anchor="b"/>
                </a:tc>
                <a:extLst>
                  <a:ext uri="{0D108BD9-81ED-4DB2-BD59-A6C34878D82A}">
                    <a16:rowId xmlns="" xmlns:a16="http://schemas.microsoft.com/office/drawing/2014/main" val="2086219187"/>
                  </a:ext>
                </a:extLst>
              </a:tr>
              <a:tr h="268260">
                <a:tc>
                  <a:txBody>
                    <a:bodyPr/>
                    <a:lstStyle/>
                    <a:p>
                      <a:r>
                        <a:rPr lang="sr-Cyrl-RS" sz="1200" dirty="0"/>
                        <a:t>Програм 9. Основно </a:t>
                      </a:r>
                      <a:r>
                        <a:rPr lang="sr-Cyrl-RS" sz="1200" dirty="0" smtClean="0"/>
                        <a:t>образовање</a:t>
                      </a:r>
                      <a:endParaRPr lang="en-US" sz="1200" b="1" dirty="0"/>
                    </a:p>
                  </a:txBody>
                  <a:tcPr/>
                </a:tc>
                <a:tc>
                  <a:txBody>
                    <a:bodyPr/>
                    <a:lstStyle/>
                    <a:p>
                      <a:pPr algn="r"/>
                      <a:r>
                        <a:rPr lang="sr-Cyrl-RS" sz="1000" dirty="0" smtClean="0"/>
                        <a:t>1</a:t>
                      </a:r>
                      <a:r>
                        <a:rPr lang="sr-Latn-RS" sz="1000" dirty="0" smtClean="0"/>
                        <a:t>39</a:t>
                      </a:r>
                      <a:r>
                        <a:rPr lang="sr-Cyrl-RS" sz="1000" dirty="0" smtClean="0"/>
                        <a:t>.</a:t>
                      </a:r>
                      <a:r>
                        <a:rPr lang="sr-Latn-RS" sz="1000" dirty="0" smtClean="0"/>
                        <a:t>080</a:t>
                      </a:r>
                      <a:r>
                        <a:rPr lang="sr-Cyrl-RS" sz="1000" dirty="0" smtClean="0"/>
                        <a:t>.</a:t>
                      </a:r>
                      <a:r>
                        <a:rPr lang="sr-Latn-RS" sz="1000" dirty="0" smtClean="0"/>
                        <a:t>000</a:t>
                      </a:r>
                      <a:endParaRPr lang="en-US" sz="1000" dirty="0"/>
                    </a:p>
                  </a:txBody>
                  <a:tcPr/>
                </a:tc>
                <a:tc>
                  <a:txBody>
                    <a:bodyPr/>
                    <a:lstStyle/>
                    <a:p>
                      <a:pPr algn="ctr" fontAlgn="b"/>
                      <a:r>
                        <a:rPr lang="en-US" sz="1100" b="0" i="0" u="none" strike="noStrike" dirty="0" smtClean="0">
                          <a:solidFill>
                            <a:srgbClr val="000000"/>
                          </a:solidFill>
                          <a:latin typeface="Calibri"/>
                        </a:rPr>
                        <a:t>5.</a:t>
                      </a:r>
                      <a:r>
                        <a:rPr lang="sr-Latn-RS" sz="1100" b="0" i="0" u="none" strike="noStrike" dirty="0" smtClean="0">
                          <a:solidFill>
                            <a:srgbClr val="000000"/>
                          </a:solidFill>
                          <a:latin typeface="Calibri"/>
                        </a:rPr>
                        <a:t>4 %</a:t>
                      </a:r>
                      <a:endParaRPr lang="en-US" sz="1100" b="0" i="0" u="none" strike="noStrike" dirty="0">
                        <a:solidFill>
                          <a:srgbClr val="000000"/>
                        </a:solidFill>
                        <a:latin typeface="Calibri"/>
                      </a:endParaRPr>
                    </a:p>
                  </a:txBody>
                  <a:tcPr marL="7620" marR="7620" marT="7620" marB="0" anchor="b"/>
                </a:tc>
                <a:extLst>
                  <a:ext uri="{0D108BD9-81ED-4DB2-BD59-A6C34878D82A}">
                    <a16:rowId xmlns="" xmlns:a16="http://schemas.microsoft.com/office/drawing/2014/main" val="766556103"/>
                  </a:ext>
                </a:extLst>
              </a:tr>
              <a:tr h="2682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r-Cyrl-RS" sz="1200" dirty="0"/>
                        <a:t>Програм 10. Средње образовање </a:t>
                      </a:r>
                      <a:endParaRPr lang="en-US" sz="1200" b="1" dirty="0"/>
                    </a:p>
                  </a:txBody>
                  <a:tcPr/>
                </a:tc>
                <a:tc>
                  <a:txBody>
                    <a:bodyPr/>
                    <a:lstStyle/>
                    <a:p>
                      <a:pPr algn="r"/>
                      <a:r>
                        <a:rPr lang="sr-Latn-RS" sz="1000" dirty="0" smtClean="0"/>
                        <a:t>51</a:t>
                      </a:r>
                      <a:r>
                        <a:rPr lang="sr-Cyrl-RS" sz="1000" dirty="0" smtClean="0"/>
                        <a:t>.</a:t>
                      </a:r>
                      <a:r>
                        <a:rPr lang="sr-Latn-RS" sz="1000" dirty="0" smtClean="0"/>
                        <a:t>350</a:t>
                      </a:r>
                      <a:r>
                        <a:rPr lang="sr-Cyrl-RS" sz="1000" dirty="0" smtClean="0"/>
                        <a:t>.</a:t>
                      </a:r>
                      <a:r>
                        <a:rPr lang="sr-Latn-RS" sz="1000" dirty="0" smtClean="0"/>
                        <a:t>000</a:t>
                      </a:r>
                      <a:endParaRPr lang="en-US" sz="1000" dirty="0"/>
                    </a:p>
                  </a:txBody>
                  <a:tcPr/>
                </a:tc>
                <a:tc>
                  <a:txBody>
                    <a:bodyPr/>
                    <a:lstStyle/>
                    <a:p>
                      <a:pPr algn="ctr" fontAlgn="b"/>
                      <a:r>
                        <a:rPr lang="en-US" sz="1100" b="0" i="0" u="none" strike="noStrike" dirty="0" smtClean="0">
                          <a:solidFill>
                            <a:srgbClr val="000000"/>
                          </a:solidFill>
                          <a:latin typeface="Calibri"/>
                        </a:rPr>
                        <a:t>2.</a:t>
                      </a:r>
                      <a:r>
                        <a:rPr lang="sr-Latn-RS" sz="1100" b="0" i="0" u="none" strike="noStrike" dirty="0" smtClean="0">
                          <a:solidFill>
                            <a:srgbClr val="000000"/>
                          </a:solidFill>
                          <a:latin typeface="Calibri"/>
                        </a:rPr>
                        <a:t>0 %</a:t>
                      </a:r>
                      <a:endParaRPr lang="en-US" sz="1100" b="0" i="0" u="none" strike="noStrike" dirty="0">
                        <a:solidFill>
                          <a:srgbClr val="000000"/>
                        </a:solidFill>
                        <a:latin typeface="Calibri"/>
                      </a:endParaRPr>
                    </a:p>
                  </a:txBody>
                  <a:tcPr marL="7620" marR="7620" marT="7620" marB="0" anchor="b"/>
                </a:tc>
                <a:extLst>
                  <a:ext uri="{0D108BD9-81ED-4DB2-BD59-A6C34878D82A}">
                    <a16:rowId xmlns="" xmlns:a16="http://schemas.microsoft.com/office/drawing/2014/main" val="3115389646"/>
                  </a:ext>
                </a:extLst>
              </a:tr>
              <a:tr h="268260">
                <a:tc>
                  <a:txBody>
                    <a:bodyPr/>
                    <a:lstStyle/>
                    <a:p>
                      <a:r>
                        <a:rPr lang="sr-Cyrl-RS" sz="1200" dirty="0"/>
                        <a:t>Програм 11. Социјална и дечија заштита</a:t>
                      </a:r>
                      <a:endParaRPr lang="en-US" sz="1200" b="1" dirty="0"/>
                    </a:p>
                  </a:txBody>
                  <a:tcPr/>
                </a:tc>
                <a:tc>
                  <a:txBody>
                    <a:bodyPr/>
                    <a:lstStyle/>
                    <a:p>
                      <a:pPr algn="r"/>
                      <a:r>
                        <a:rPr lang="sr-Latn-RS" sz="1000" dirty="0" smtClean="0"/>
                        <a:t>206</a:t>
                      </a:r>
                      <a:r>
                        <a:rPr lang="sr-Cyrl-RS" sz="1000" dirty="0" smtClean="0"/>
                        <a:t>.</a:t>
                      </a:r>
                      <a:r>
                        <a:rPr lang="sr-Latn-RS" sz="1000" dirty="0" smtClean="0"/>
                        <a:t>987</a:t>
                      </a:r>
                      <a:r>
                        <a:rPr lang="sr-Cyrl-RS" sz="1000" dirty="0" smtClean="0"/>
                        <a:t>.</a:t>
                      </a:r>
                      <a:r>
                        <a:rPr lang="sr-Latn-RS" sz="1000" dirty="0" smtClean="0"/>
                        <a:t>000</a:t>
                      </a:r>
                      <a:endParaRPr lang="en-US" sz="1000" dirty="0"/>
                    </a:p>
                  </a:txBody>
                  <a:tcPr/>
                </a:tc>
                <a:tc>
                  <a:txBody>
                    <a:bodyPr/>
                    <a:lstStyle/>
                    <a:p>
                      <a:pPr algn="ctr" fontAlgn="b"/>
                      <a:r>
                        <a:rPr lang="sr-Latn-RS" sz="1100" b="0" i="0" u="none" strike="noStrike" dirty="0" smtClean="0">
                          <a:solidFill>
                            <a:srgbClr val="000000"/>
                          </a:solidFill>
                          <a:latin typeface="Calibri"/>
                        </a:rPr>
                        <a:t>8</a:t>
                      </a:r>
                      <a:r>
                        <a:rPr lang="en-US" sz="1100" b="0" i="0" u="none" strike="noStrike" dirty="0" smtClean="0">
                          <a:solidFill>
                            <a:srgbClr val="000000"/>
                          </a:solidFill>
                          <a:latin typeface="Calibri"/>
                        </a:rPr>
                        <a:t>.</a:t>
                      </a:r>
                      <a:r>
                        <a:rPr lang="sr-Latn-RS" sz="1100" b="0" i="0" u="none" strike="noStrike" dirty="0" smtClean="0">
                          <a:solidFill>
                            <a:srgbClr val="000000"/>
                          </a:solidFill>
                          <a:latin typeface="Calibri"/>
                        </a:rPr>
                        <a:t>1</a:t>
                      </a:r>
                      <a:r>
                        <a:rPr lang="sr-Latn-RS" sz="1100" b="0" i="0" u="none" strike="noStrike" baseline="0" dirty="0" smtClean="0">
                          <a:solidFill>
                            <a:srgbClr val="000000"/>
                          </a:solidFill>
                          <a:latin typeface="Calibri"/>
                        </a:rPr>
                        <a:t> </a:t>
                      </a:r>
                      <a:r>
                        <a:rPr lang="sr-Latn-RS" sz="1100" b="0" i="0" u="none" strike="noStrike" dirty="0" smtClean="0">
                          <a:solidFill>
                            <a:srgbClr val="000000"/>
                          </a:solidFill>
                          <a:latin typeface="Calibri"/>
                        </a:rPr>
                        <a:t>%</a:t>
                      </a:r>
                      <a:endParaRPr lang="en-US" sz="1100" b="0" i="0" u="none" strike="noStrike" dirty="0">
                        <a:solidFill>
                          <a:srgbClr val="000000"/>
                        </a:solidFill>
                        <a:latin typeface="Calibri"/>
                      </a:endParaRPr>
                    </a:p>
                  </a:txBody>
                  <a:tcPr marL="7620" marR="7620" marT="7620" marB="0" anchor="b"/>
                </a:tc>
                <a:extLst>
                  <a:ext uri="{0D108BD9-81ED-4DB2-BD59-A6C34878D82A}">
                    <a16:rowId xmlns="" xmlns:a16="http://schemas.microsoft.com/office/drawing/2014/main" val="1414730366"/>
                  </a:ext>
                </a:extLst>
              </a:tr>
              <a:tr h="268260">
                <a:tc>
                  <a:txBody>
                    <a:bodyPr/>
                    <a:lstStyle/>
                    <a:p>
                      <a:r>
                        <a:rPr lang="sr-Cyrl-RS" sz="1200" dirty="0"/>
                        <a:t>Програм 12. Здравствена заштита</a:t>
                      </a:r>
                      <a:endParaRPr lang="en-US" sz="1200" b="1" dirty="0"/>
                    </a:p>
                  </a:txBody>
                  <a:tcPr/>
                </a:tc>
                <a:tc>
                  <a:txBody>
                    <a:bodyPr/>
                    <a:lstStyle/>
                    <a:p>
                      <a:pPr algn="r"/>
                      <a:r>
                        <a:rPr lang="sr-Latn-RS" sz="1000" dirty="0" smtClean="0"/>
                        <a:t>14</a:t>
                      </a:r>
                      <a:r>
                        <a:rPr lang="sr-Cyrl-RS" sz="1000" dirty="0" smtClean="0"/>
                        <a:t>.</a:t>
                      </a:r>
                      <a:r>
                        <a:rPr lang="sr-Latn-RS" sz="1000" dirty="0" smtClean="0"/>
                        <a:t>500</a:t>
                      </a:r>
                      <a:r>
                        <a:rPr lang="sr-Cyrl-RS" sz="1000" dirty="0" smtClean="0"/>
                        <a:t>.</a:t>
                      </a:r>
                      <a:r>
                        <a:rPr lang="sr-Latn-RS" sz="1000" dirty="0" smtClean="0"/>
                        <a:t>000</a:t>
                      </a:r>
                      <a:endParaRPr lang="en-US" sz="1000" dirty="0"/>
                    </a:p>
                  </a:txBody>
                  <a:tcPr/>
                </a:tc>
                <a:tc>
                  <a:txBody>
                    <a:bodyPr/>
                    <a:lstStyle/>
                    <a:p>
                      <a:pPr algn="ctr" fontAlgn="b"/>
                      <a:r>
                        <a:rPr lang="en-US" sz="1100" b="0" i="0" u="none" strike="noStrike" dirty="0" smtClean="0">
                          <a:solidFill>
                            <a:srgbClr val="000000"/>
                          </a:solidFill>
                          <a:latin typeface="Calibri"/>
                        </a:rPr>
                        <a:t>0.</a:t>
                      </a:r>
                      <a:r>
                        <a:rPr lang="sr-Latn-RS" sz="1100" b="0" i="0" u="none" strike="noStrike" dirty="0" smtClean="0">
                          <a:solidFill>
                            <a:srgbClr val="000000"/>
                          </a:solidFill>
                          <a:latin typeface="Calibri"/>
                        </a:rPr>
                        <a:t>6 %</a:t>
                      </a:r>
                      <a:endParaRPr lang="en-US" sz="1100" b="0" i="0" u="none" strike="noStrike" dirty="0">
                        <a:solidFill>
                          <a:srgbClr val="000000"/>
                        </a:solidFill>
                        <a:latin typeface="Calibri"/>
                      </a:endParaRPr>
                    </a:p>
                  </a:txBody>
                  <a:tcPr marL="7620" marR="7620" marT="7620" marB="0" anchor="b"/>
                </a:tc>
                <a:extLst>
                  <a:ext uri="{0D108BD9-81ED-4DB2-BD59-A6C34878D82A}">
                    <a16:rowId xmlns="" xmlns:a16="http://schemas.microsoft.com/office/drawing/2014/main" val="1043777792"/>
                  </a:ext>
                </a:extLst>
              </a:tr>
              <a:tr h="268260">
                <a:tc>
                  <a:txBody>
                    <a:bodyPr/>
                    <a:lstStyle/>
                    <a:p>
                      <a:r>
                        <a:rPr lang="sr-Cyrl-RS" sz="1200" dirty="0"/>
                        <a:t>Програм 13. Развој културе и информисања</a:t>
                      </a:r>
                      <a:endParaRPr lang="en-US" sz="1200" b="1" dirty="0"/>
                    </a:p>
                  </a:txBody>
                  <a:tcPr/>
                </a:tc>
                <a:tc>
                  <a:txBody>
                    <a:bodyPr/>
                    <a:lstStyle/>
                    <a:p>
                      <a:pPr algn="r"/>
                      <a:r>
                        <a:rPr lang="sr-Cyrl-RS" sz="1000" dirty="0" smtClean="0"/>
                        <a:t>1</a:t>
                      </a:r>
                      <a:r>
                        <a:rPr lang="sr-Latn-RS" sz="1000" dirty="0" smtClean="0"/>
                        <a:t>67</a:t>
                      </a:r>
                      <a:r>
                        <a:rPr lang="sr-Cyrl-RS" sz="1000" dirty="0" smtClean="0"/>
                        <a:t>.</a:t>
                      </a:r>
                      <a:r>
                        <a:rPr lang="sr-Latn-RS" sz="1000" dirty="0" smtClean="0"/>
                        <a:t>356</a:t>
                      </a:r>
                      <a:r>
                        <a:rPr lang="sr-Cyrl-RS" sz="1000" dirty="0" smtClean="0"/>
                        <a:t>.000</a:t>
                      </a:r>
                      <a:endParaRPr lang="en-US" sz="1000" dirty="0"/>
                    </a:p>
                  </a:txBody>
                  <a:tcPr/>
                </a:tc>
                <a:tc>
                  <a:txBody>
                    <a:bodyPr/>
                    <a:lstStyle/>
                    <a:p>
                      <a:pPr algn="ctr" fontAlgn="b"/>
                      <a:r>
                        <a:rPr lang="sr-Latn-RS" sz="1100" b="0" i="0" u="none" strike="noStrike" dirty="0" smtClean="0">
                          <a:solidFill>
                            <a:srgbClr val="000000"/>
                          </a:solidFill>
                          <a:latin typeface="Calibri"/>
                        </a:rPr>
                        <a:t>6</a:t>
                      </a:r>
                      <a:r>
                        <a:rPr lang="en-US" sz="1100" b="0" i="0" u="none" strike="noStrike" dirty="0" smtClean="0">
                          <a:solidFill>
                            <a:srgbClr val="000000"/>
                          </a:solidFill>
                          <a:latin typeface="Calibri"/>
                        </a:rPr>
                        <a:t>.5</a:t>
                      </a:r>
                      <a:r>
                        <a:rPr lang="sr-Latn-RS" sz="1100" b="0" i="0" u="none" strike="noStrike" dirty="0" smtClean="0">
                          <a:solidFill>
                            <a:srgbClr val="000000"/>
                          </a:solidFill>
                          <a:latin typeface="Calibri"/>
                        </a:rPr>
                        <a:t> %</a:t>
                      </a:r>
                      <a:endParaRPr lang="en-US" sz="1100" b="0" i="0" u="none" strike="noStrike" dirty="0">
                        <a:solidFill>
                          <a:srgbClr val="000000"/>
                        </a:solidFill>
                        <a:latin typeface="Calibri"/>
                      </a:endParaRPr>
                    </a:p>
                  </a:txBody>
                  <a:tcPr marL="7620" marR="7620" marT="7620" marB="0" anchor="b"/>
                </a:tc>
                <a:extLst>
                  <a:ext uri="{0D108BD9-81ED-4DB2-BD59-A6C34878D82A}">
                    <a16:rowId xmlns="" xmlns:a16="http://schemas.microsoft.com/office/drawing/2014/main" val="2084141709"/>
                  </a:ext>
                </a:extLst>
              </a:tr>
              <a:tr h="268260">
                <a:tc>
                  <a:txBody>
                    <a:bodyPr/>
                    <a:lstStyle/>
                    <a:p>
                      <a:r>
                        <a:rPr lang="sr-Cyrl-RS" sz="1200" dirty="0"/>
                        <a:t>Програм 14. Развој спорта и омладине</a:t>
                      </a:r>
                      <a:endParaRPr lang="en-US" sz="1200" b="1" dirty="0"/>
                    </a:p>
                  </a:txBody>
                  <a:tcPr/>
                </a:tc>
                <a:tc>
                  <a:txBody>
                    <a:bodyPr/>
                    <a:lstStyle/>
                    <a:p>
                      <a:pPr algn="r"/>
                      <a:r>
                        <a:rPr lang="sr-Latn-RS" sz="1000" dirty="0" smtClean="0"/>
                        <a:t>209</a:t>
                      </a:r>
                      <a:r>
                        <a:rPr lang="sr-Cyrl-RS" sz="1000" dirty="0" smtClean="0"/>
                        <a:t>.</a:t>
                      </a:r>
                      <a:r>
                        <a:rPr lang="sr-Latn-RS" sz="1000" dirty="0" smtClean="0"/>
                        <a:t>1</a:t>
                      </a:r>
                      <a:r>
                        <a:rPr lang="sr-Cyrl-RS" sz="1000" dirty="0" smtClean="0"/>
                        <a:t>00.000</a:t>
                      </a:r>
                      <a:endParaRPr lang="en-US" sz="1000" dirty="0"/>
                    </a:p>
                  </a:txBody>
                  <a:tcPr/>
                </a:tc>
                <a:tc>
                  <a:txBody>
                    <a:bodyPr/>
                    <a:lstStyle/>
                    <a:p>
                      <a:pPr algn="ctr" fontAlgn="b"/>
                      <a:r>
                        <a:rPr lang="sr-Latn-RS" sz="1100" b="0" i="0" u="none" strike="noStrike" dirty="0" smtClean="0">
                          <a:solidFill>
                            <a:srgbClr val="000000"/>
                          </a:solidFill>
                          <a:latin typeface="Calibri"/>
                        </a:rPr>
                        <a:t>8</a:t>
                      </a:r>
                      <a:r>
                        <a:rPr lang="en-US" sz="1100" b="0" i="0" u="none" strike="noStrike" dirty="0" smtClean="0">
                          <a:solidFill>
                            <a:srgbClr val="000000"/>
                          </a:solidFill>
                          <a:latin typeface="Calibri"/>
                        </a:rPr>
                        <a:t>.</a:t>
                      </a:r>
                      <a:r>
                        <a:rPr lang="sr-Latn-RS" sz="1100" b="0" i="0" u="none" strike="noStrike" dirty="0" smtClean="0">
                          <a:solidFill>
                            <a:srgbClr val="000000"/>
                          </a:solidFill>
                          <a:latin typeface="Calibri"/>
                        </a:rPr>
                        <a:t>2 %</a:t>
                      </a:r>
                      <a:endParaRPr lang="en-US" sz="1100" b="0" i="0" u="none" strike="noStrike" dirty="0">
                        <a:solidFill>
                          <a:srgbClr val="000000"/>
                        </a:solidFill>
                        <a:latin typeface="Calibri"/>
                      </a:endParaRPr>
                    </a:p>
                  </a:txBody>
                  <a:tcPr marL="7620" marR="7620" marT="7620" marB="0" anchor="b"/>
                </a:tc>
                <a:extLst>
                  <a:ext uri="{0D108BD9-81ED-4DB2-BD59-A6C34878D82A}">
                    <a16:rowId xmlns="" xmlns:a16="http://schemas.microsoft.com/office/drawing/2014/main" val="712639953"/>
                  </a:ext>
                </a:extLst>
              </a:tr>
              <a:tr h="268260">
                <a:tc>
                  <a:txBody>
                    <a:bodyPr/>
                    <a:lstStyle/>
                    <a:p>
                      <a:r>
                        <a:rPr lang="sr-Cyrl-RS" sz="1200" dirty="0"/>
                        <a:t>Програм 15. Опште услуге локалне самоуправе </a:t>
                      </a:r>
                      <a:endParaRPr lang="en-US" sz="1200" b="1" dirty="0"/>
                    </a:p>
                  </a:txBody>
                  <a:tcPr/>
                </a:tc>
                <a:tc>
                  <a:txBody>
                    <a:bodyPr/>
                    <a:lstStyle/>
                    <a:p>
                      <a:pPr algn="r"/>
                      <a:r>
                        <a:rPr lang="sr-Latn-RS" sz="1000" dirty="0" smtClean="0"/>
                        <a:t>574</a:t>
                      </a:r>
                      <a:r>
                        <a:rPr lang="sr-Cyrl-RS" sz="1000" dirty="0" smtClean="0"/>
                        <a:t>.</a:t>
                      </a:r>
                      <a:r>
                        <a:rPr lang="sr-Latn-RS" sz="1000" dirty="0" smtClean="0"/>
                        <a:t>120</a:t>
                      </a:r>
                      <a:r>
                        <a:rPr lang="sr-Cyrl-RS" sz="1000" dirty="0" smtClean="0"/>
                        <a:t>.</a:t>
                      </a:r>
                      <a:r>
                        <a:rPr lang="sr-Latn-RS" sz="1000" dirty="0" smtClean="0"/>
                        <a:t>117</a:t>
                      </a:r>
                      <a:endParaRPr lang="en-US" sz="1000" dirty="0"/>
                    </a:p>
                  </a:txBody>
                  <a:tcPr/>
                </a:tc>
                <a:tc>
                  <a:txBody>
                    <a:bodyPr/>
                    <a:lstStyle/>
                    <a:p>
                      <a:pPr algn="ctr" fontAlgn="b"/>
                      <a:r>
                        <a:rPr lang="en-US" sz="1100" b="0" i="0" u="none" strike="noStrike" dirty="0" smtClean="0">
                          <a:solidFill>
                            <a:srgbClr val="000000"/>
                          </a:solidFill>
                          <a:latin typeface="Calibri"/>
                        </a:rPr>
                        <a:t>2</a:t>
                      </a:r>
                      <a:r>
                        <a:rPr lang="sr-Latn-RS" sz="1100" b="0" i="0" u="none" strike="noStrike" dirty="0" smtClean="0">
                          <a:solidFill>
                            <a:srgbClr val="000000"/>
                          </a:solidFill>
                          <a:latin typeface="Calibri"/>
                        </a:rPr>
                        <a:t>2</a:t>
                      </a:r>
                      <a:r>
                        <a:rPr lang="en-US" sz="1100" b="0" i="0" u="none" strike="noStrike" dirty="0" smtClean="0">
                          <a:solidFill>
                            <a:srgbClr val="000000"/>
                          </a:solidFill>
                          <a:latin typeface="Calibri"/>
                        </a:rPr>
                        <a:t>.</a:t>
                      </a:r>
                      <a:r>
                        <a:rPr lang="sr-Latn-RS" sz="1100" b="0" i="0" u="none" strike="noStrike" dirty="0" smtClean="0">
                          <a:solidFill>
                            <a:srgbClr val="000000"/>
                          </a:solidFill>
                          <a:latin typeface="Calibri"/>
                        </a:rPr>
                        <a:t>5 %</a:t>
                      </a:r>
                      <a:endParaRPr lang="en-US" sz="1100" b="0" i="0" u="none" strike="noStrike" dirty="0">
                        <a:solidFill>
                          <a:srgbClr val="000000"/>
                        </a:solidFill>
                        <a:latin typeface="Calibri"/>
                      </a:endParaRPr>
                    </a:p>
                  </a:txBody>
                  <a:tcPr marL="7620" marR="7620" marT="7620" marB="0" anchor="b"/>
                </a:tc>
                <a:extLst>
                  <a:ext uri="{0D108BD9-81ED-4DB2-BD59-A6C34878D82A}">
                    <a16:rowId xmlns="" xmlns:a16="http://schemas.microsoft.com/office/drawing/2014/main" val="949910891"/>
                  </a:ext>
                </a:extLst>
              </a:tr>
              <a:tr h="268260">
                <a:tc>
                  <a:txBody>
                    <a:bodyPr/>
                    <a:lstStyle/>
                    <a:p>
                      <a:r>
                        <a:rPr lang="sr-Cyrl-RS" sz="1200" dirty="0"/>
                        <a:t>Програм 16. Политички систем локалне самоуправе</a:t>
                      </a:r>
                      <a:endParaRPr lang="en-US" sz="1200" b="1" dirty="0"/>
                    </a:p>
                  </a:txBody>
                  <a:tcPr/>
                </a:tc>
                <a:tc>
                  <a:txBody>
                    <a:bodyPr/>
                    <a:lstStyle/>
                    <a:p>
                      <a:pPr algn="r"/>
                      <a:r>
                        <a:rPr lang="en-US" sz="1000" dirty="0" smtClean="0"/>
                        <a:t>6</a:t>
                      </a:r>
                      <a:r>
                        <a:rPr lang="sr-Latn-RS" sz="1000" dirty="0" smtClean="0"/>
                        <a:t>1</a:t>
                      </a:r>
                      <a:r>
                        <a:rPr lang="sr-Cyrl-RS" sz="1000" dirty="0" smtClean="0"/>
                        <a:t>.</a:t>
                      </a:r>
                      <a:r>
                        <a:rPr lang="sr-Latn-RS" sz="1000" dirty="0" smtClean="0"/>
                        <a:t>839</a:t>
                      </a:r>
                      <a:r>
                        <a:rPr lang="sr-Cyrl-RS" sz="1000" dirty="0" smtClean="0"/>
                        <a:t>.</a:t>
                      </a:r>
                      <a:r>
                        <a:rPr lang="sr-Latn-RS" sz="1000" dirty="0" smtClean="0"/>
                        <a:t>0</a:t>
                      </a:r>
                      <a:r>
                        <a:rPr lang="sr-Cyrl-RS" sz="1000" dirty="0" smtClean="0"/>
                        <a:t>00</a:t>
                      </a:r>
                      <a:endParaRPr lang="en-US" sz="1000" dirty="0"/>
                    </a:p>
                  </a:txBody>
                  <a:tcPr/>
                </a:tc>
                <a:tc>
                  <a:txBody>
                    <a:bodyPr/>
                    <a:lstStyle/>
                    <a:p>
                      <a:pPr algn="ctr" fontAlgn="b"/>
                      <a:r>
                        <a:rPr lang="en-US" sz="1100" b="0" i="0" u="none" strike="noStrike" dirty="0" smtClean="0">
                          <a:solidFill>
                            <a:srgbClr val="000000"/>
                          </a:solidFill>
                          <a:latin typeface="Calibri"/>
                        </a:rPr>
                        <a:t>2.</a:t>
                      </a:r>
                      <a:r>
                        <a:rPr lang="sr-Latn-RS" sz="1100" b="0" i="0" u="none" strike="noStrike" dirty="0" smtClean="0">
                          <a:solidFill>
                            <a:srgbClr val="000000"/>
                          </a:solidFill>
                          <a:latin typeface="Calibri"/>
                        </a:rPr>
                        <a:t>4 %</a:t>
                      </a:r>
                      <a:endParaRPr lang="en-US" sz="1100" b="0" i="0" u="none" strike="noStrike" dirty="0">
                        <a:solidFill>
                          <a:srgbClr val="000000"/>
                        </a:solidFill>
                        <a:latin typeface="Calibri"/>
                      </a:endParaRPr>
                    </a:p>
                  </a:txBody>
                  <a:tcPr marL="7620" marR="7620" marT="7620" marB="0" anchor="b"/>
                </a:tc>
                <a:extLst>
                  <a:ext uri="{0D108BD9-81ED-4DB2-BD59-A6C34878D82A}">
                    <a16:rowId xmlns="" xmlns:a16="http://schemas.microsoft.com/office/drawing/2014/main" val="1566446889"/>
                  </a:ext>
                </a:extLst>
              </a:tr>
              <a:tr h="287707">
                <a:tc>
                  <a:txBody>
                    <a:bodyPr/>
                    <a:lstStyle/>
                    <a:p>
                      <a:r>
                        <a:rPr lang="sr-Cyrl-RS" sz="1200" dirty="0"/>
                        <a:t>Програм 17. Енергетска ефикасност  и обновљиви извори енергије</a:t>
                      </a:r>
                      <a:endParaRPr lang="en-US" sz="1200" b="1" dirty="0"/>
                    </a:p>
                  </a:txBody>
                  <a:tcPr/>
                </a:tc>
                <a:tc>
                  <a:txBody>
                    <a:bodyPr/>
                    <a:lstStyle/>
                    <a:p>
                      <a:pPr algn="r"/>
                      <a:r>
                        <a:rPr lang="sr-Latn-RS" sz="1000" dirty="0" smtClean="0"/>
                        <a:t>2.000.000</a:t>
                      </a:r>
                      <a:endParaRPr lang="en-US" sz="1000" dirty="0"/>
                    </a:p>
                  </a:txBody>
                  <a:tcPr/>
                </a:tc>
                <a:tc>
                  <a:txBody>
                    <a:bodyPr/>
                    <a:lstStyle/>
                    <a:p>
                      <a:pPr algn="ctr" fontAlgn="b"/>
                      <a:r>
                        <a:rPr lang="sr-Latn-RS" sz="1100" b="0" i="0" u="none" strike="noStrike" dirty="0" smtClean="0">
                          <a:solidFill>
                            <a:srgbClr val="000000"/>
                          </a:solidFill>
                          <a:latin typeface="Calibri"/>
                        </a:rPr>
                        <a:t>0,1 %</a:t>
                      </a:r>
                      <a:endParaRPr lang="en-US" sz="1100" b="0" i="0" u="none" strike="noStrike" dirty="0">
                        <a:solidFill>
                          <a:srgbClr val="000000"/>
                        </a:solidFill>
                        <a:latin typeface="Calibri"/>
                      </a:endParaRPr>
                    </a:p>
                  </a:txBody>
                  <a:tcPr marL="7620" marR="7620" marT="7620" marB="0" anchor="b"/>
                </a:tc>
                <a:extLst>
                  <a:ext uri="{0D108BD9-81ED-4DB2-BD59-A6C34878D82A}">
                    <a16:rowId xmlns="" xmlns:a16="http://schemas.microsoft.com/office/drawing/2014/main" val="119978124"/>
                  </a:ext>
                </a:extLst>
              </a:tr>
              <a:tr h="357680">
                <a:tc>
                  <a:txBody>
                    <a:bodyPr/>
                    <a:lstStyle/>
                    <a:p>
                      <a:r>
                        <a:rPr lang="sr-Cyrl-RS" sz="1400" dirty="0"/>
                        <a:t>Укупни расходи по програмима</a:t>
                      </a:r>
                      <a:endParaRPr lang="en-US" sz="1400" b="1" dirty="0">
                        <a:solidFill>
                          <a:schemeClr val="bg1"/>
                        </a:solidFill>
                      </a:endParaRPr>
                    </a:p>
                  </a:txBody>
                  <a:tcPr/>
                </a:tc>
                <a:tc>
                  <a:txBody>
                    <a:bodyPr/>
                    <a:lstStyle/>
                    <a:p>
                      <a:pPr algn="r"/>
                      <a:r>
                        <a:rPr lang="sr-Cyrl-RS" sz="1200" b="1" dirty="0" smtClean="0"/>
                        <a:t>2.</a:t>
                      </a:r>
                      <a:r>
                        <a:rPr lang="sr-Latn-RS" sz="1200" b="1" dirty="0" smtClean="0"/>
                        <a:t>557</a:t>
                      </a:r>
                      <a:r>
                        <a:rPr lang="sr-Cyrl-RS" sz="1200" b="1" dirty="0" smtClean="0"/>
                        <a:t>.</a:t>
                      </a:r>
                      <a:r>
                        <a:rPr lang="sr-Latn-RS" sz="1200" b="1" dirty="0" smtClean="0"/>
                        <a:t>000</a:t>
                      </a:r>
                      <a:r>
                        <a:rPr lang="sr-Cyrl-RS" sz="1200" b="1" dirty="0" smtClean="0"/>
                        <a:t>.</a:t>
                      </a:r>
                      <a:r>
                        <a:rPr lang="sr-Latn-RS" sz="1200" b="1" dirty="0" smtClean="0"/>
                        <a:t>000</a:t>
                      </a:r>
                      <a:endParaRPr lang="en-US" sz="1200" b="1" dirty="0"/>
                    </a:p>
                  </a:txBody>
                  <a:tcPr/>
                </a:tc>
                <a:tc>
                  <a:txBody>
                    <a:bodyPr/>
                    <a:lstStyle/>
                    <a:p>
                      <a:pPr algn="ctr"/>
                      <a:r>
                        <a:rPr lang="sr-Cyrl-RS" sz="1200" b="1" dirty="0" smtClean="0"/>
                        <a:t>100</a:t>
                      </a:r>
                      <a:r>
                        <a:rPr lang="sr-Latn-RS" sz="1200" b="1" dirty="0" smtClean="0"/>
                        <a:t> %</a:t>
                      </a:r>
                      <a:endParaRPr lang="en-US" sz="1200" b="1" dirty="0"/>
                    </a:p>
                  </a:txBody>
                  <a:tcPr/>
                </a:tc>
                <a:extLst>
                  <a:ext uri="{0D108BD9-81ED-4DB2-BD59-A6C34878D82A}">
                    <a16:rowId xmlns="" xmlns:a16="http://schemas.microsoft.com/office/drawing/2014/main" val="1490115251"/>
                  </a:ext>
                </a:extLst>
              </a:tr>
            </a:tbl>
          </a:graphicData>
        </a:graphic>
      </p:graphicFrame>
    </p:spTree>
    <p:extLst>
      <p:ext uri="{BB962C8B-B14F-4D97-AF65-F5344CB8AC3E}">
        <p14:creationId xmlns="" xmlns:p14="http://schemas.microsoft.com/office/powerpoint/2010/main" val="34227404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r>
              <a:rPr lang="sr-Cyrl-RS" sz="3100" b="1" dirty="0"/>
              <a:t>Структура расхода по буџетским програмима</a:t>
            </a:r>
            <a:endParaRPr lang="en-US" sz="22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graphicFrame>
        <p:nvGraphicFramePr>
          <p:cNvPr id="7" name="Chart 6">
            <a:extLst>
              <a:ext uri="{FF2B5EF4-FFF2-40B4-BE49-F238E27FC236}">
                <a16:creationId xmlns:lc="http://schemas.openxmlformats.org/drawingml/2006/lockedCanvas" xmlns:a16="http://schemas.microsoft.com/office/drawing/2014/main" xmlns="" xmlns:xdr="http://schemas.openxmlformats.org/drawingml/2006/spreadsheetDrawing" id="{E67EA4FA-4D59-480A-942F-8112EB0273F8}"/>
              </a:ext>
            </a:extLst>
          </p:cNvPr>
          <p:cNvGraphicFramePr>
            <a:graphicFrameLocks/>
          </p:cNvGraphicFramePr>
          <p:nvPr/>
        </p:nvGraphicFramePr>
        <p:xfrm>
          <a:off x="251520" y="1052736"/>
          <a:ext cx="8643997" cy="535783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23453394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2000" b="1" dirty="0"/>
              <a:t>Расходи </a:t>
            </a:r>
            <a:r>
              <a:rPr lang="sr-Cyrl-RS" sz="2000" b="1" dirty="0" smtClean="0"/>
              <a:t>и издаци буџета </a:t>
            </a:r>
            <a:r>
              <a:rPr lang="sr-Cyrl-RS" sz="2000" b="1" dirty="0"/>
              <a:t>расподељени по буџетским корисницима</a:t>
            </a:r>
            <a:endParaRPr lang="en-US" sz="2000" b="1" dirty="0"/>
          </a:p>
        </p:txBody>
      </p:sp>
      <p:graphicFrame>
        <p:nvGraphicFramePr>
          <p:cNvPr id="5" name="Content Placeholder 4"/>
          <p:cNvGraphicFramePr>
            <a:graphicFrameLocks noGrp="1"/>
          </p:cNvGraphicFramePr>
          <p:nvPr>
            <p:ph idx="1"/>
            <p:extLst>
              <p:ext uri="{D42A27DB-BD31-4B8C-83A1-F6EECF244321}">
                <p14:modId xmlns="" xmlns:p14="http://schemas.microsoft.com/office/powerpoint/2010/main" val="3551049695"/>
              </p:ext>
            </p:extLst>
          </p:nvPr>
        </p:nvGraphicFramePr>
        <p:xfrm>
          <a:off x="642911" y="1366122"/>
          <a:ext cx="7529492" cy="4634647"/>
        </p:xfrm>
        <a:graphic>
          <a:graphicData uri="http://schemas.openxmlformats.org/drawingml/2006/table">
            <a:tbl>
              <a:tblPr firstRow="1" firstCol="1" bandRow="1">
                <a:tableStyleId>{8799B23B-EC83-4686-B30A-512413B5E67A}</a:tableStyleId>
              </a:tblPr>
              <a:tblGrid>
                <a:gridCol w="580681">
                  <a:extLst>
                    <a:ext uri="{9D8B030D-6E8A-4147-A177-3AD203B41FA5}">
                      <a16:colId xmlns="" xmlns:a16="http://schemas.microsoft.com/office/drawing/2014/main" val="20000"/>
                    </a:ext>
                  </a:extLst>
                </a:gridCol>
                <a:gridCol w="4451883">
                  <a:extLst>
                    <a:ext uri="{9D8B030D-6E8A-4147-A177-3AD203B41FA5}">
                      <a16:colId xmlns="" xmlns:a16="http://schemas.microsoft.com/office/drawing/2014/main" val="20001"/>
                    </a:ext>
                  </a:extLst>
                </a:gridCol>
                <a:gridCol w="1628139">
                  <a:extLst>
                    <a:ext uri="{9D8B030D-6E8A-4147-A177-3AD203B41FA5}">
                      <a16:colId xmlns="" xmlns:a16="http://schemas.microsoft.com/office/drawing/2014/main" val="20002"/>
                    </a:ext>
                  </a:extLst>
                </a:gridCol>
                <a:gridCol w="868789">
                  <a:extLst>
                    <a:ext uri="{9D8B030D-6E8A-4147-A177-3AD203B41FA5}">
                      <a16:colId xmlns="" xmlns:a16="http://schemas.microsoft.com/office/drawing/2014/main" val="20003"/>
                    </a:ext>
                  </a:extLst>
                </a:gridCol>
              </a:tblGrid>
              <a:tr h="780019">
                <a:tc>
                  <a:txBody>
                    <a:bodyPr/>
                    <a:lstStyle/>
                    <a:p>
                      <a:pPr marL="0" marR="0">
                        <a:spcBef>
                          <a:spcPts val="0"/>
                        </a:spcBef>
                        <a:spcAft>
                          <a:spcPts val="0"/>
                        </a:spcAft>
                      </a:pPr>
                      <a:r>
                        <a:rPr lang="en-US" sz="1200" dirty="0">
                          <a:effectLst/>
                        </a:rPr>
                        <a:t>Р. </a:t>
                      </a:r>
                      <a:r>
                        <a:rPr lang="en-US" sz="1200" dirty="0" err="1">
                          <a:effectLst/>
                        </a:rPr>
                        <a:t>бр</a:t>
                      </a:r>
                      <a:r>
                        <a:rPr lang="en-US" sz="1200" dirty="0">
                          <a:effectLst/>
                        </a:rPr>
                        <a:t>.</a:t>
                      </a:r>
                      <a:endParaRPr lang="en-US" sz="1200" dirty="0">
                        <a:effectLst/>
                        <a:latin typeface="Times New Roman"/>
                        <a:ea typeface="Times New Roman"/>
                      </a:endParaRPr>
                    </a:p>
                  </a:txBody>
                  <a:tcPr marL="68580" marR="68580" marT="0" marB="0" anchor="ctr"/>
                </a:tc>
                <a:tc>
                  <a:txBody>
                    <a:bodyPr/>
                    <a:lstStyle/>
                    <a:p>
                      <a:pPr marL="0" marR="0" algn="ctr">
                        <a:spcBef>
                          <a:spcPts val="0"/>
                        </a:spcBef>
                        <a:spcAft>
                          <a:spcPts val="0"/>
                        </a:spcAft>
                      </a:pPr>
                      <a:r>
                        <a:rPr lang="en-US" sz="1400" dirty="0" err="1">
                          <a:effectLst/>
                        </a:rPr>
                        <a:t>Назив</a:t>
                      </a:r>
                      <a:r>
                        <a:rPr lang="en-US" sz="1400" dirty="0">
                          <a:effectLst/>
                        </a:rPr>
                        <a:t> </a:t>
                      </a:r>
                      <a:r>
                        <a:rPr lang="sr-Cyrl-RS" sz="1400" dirty="0">
                          <a:effectLst/>
                        </a:rPr>
                        <a:t>буџетског </a:t>
                      </a:r>
                      <a:r>
                        <a:rPr lang="en-US" sz="1400" dirty="0" err="1" smtClean="0">
                          <a:effectLst/>
                        </a:rPr>
                        <a:t>корисника</a:t>
                      </a:r>
                      <a:endParaRPr lang="sr-Cyrl-RS" sz="1400" dirty="0" smtClean="0">
                        <a:effectLst/>
                      </a:endParaRPr>
                    </a:p>
                    <a:p>
                      <a:pPr marL="0" marR="0" algn="ctr">
                        <a:spcBef>
                          <a:spcPts val="0"/>
                        </a:spcBef>
                        <a:spcAft>
                          <a:spcPts val="0"/>
                        </a:spcAft>
                      </a:pPr>
                      <a:r>
                        <a:rPr lang="sr-Cyrl-RS" sz="1200" dirty="0" smtClean="0">
                          <a:effectLst/>
                        </a:rPr>
                        <a:t> ( директни</a:t>
                      </a:r>
                      <a:r>
                        <a:rPr lang="sr-Cyrl-RS" sz="1200" baseline="0" dirty="0" smtClean="0">
                          <a:effectLst/>
                        </a:rPr>
                        <a:t>, индиректни и остали корисници)</a:t>
                      </a:r>
                      <a:endParaRPr lang="en-US" sz="1200" dirty="0">
                        <a:effectLst/>
                        <a:latin typeface="Times New Roman"/>
                        <a:ea typeface="Times New Roman"/>
                      </a:endParaRPr>
                    </a:p>
                  </a:txBody>
                  <a:tcPr marL="68580" marR="68580" marT="0" marB="0" anchor="ctr"/>
                </a:tc>
                <a:tc>
                  <a:txBody>
                    <a:bodyPr/>
                    <a:lstStyle/>
                    <a:p>
                      <a:pPr algn="ctr"/>
                      <a:r>
                        <a:rPr lang="sr-Cyrl-RS" sz="1200" dirty="0"/>
                        <a:t>Средства </a:t>
                      </a:r>
                      <a:r>
                        <a:rPr lang="sr-Cyrl-RS" sz="1200" dirty="0" smtClean="0"/>
                        <a:t>из</a:t>
                      </a:r>
                    </a:p>
                    <a:p>
                      <a:pPr algn="ctr"/>
                      <a:r>
                        <a:rPr lang="sr-Cyrl-RS" sz="1200" dirty="0" smtClean="0"/>
                        <a:t> </a:t>
                      </a:r>
                      <a:r>
                        <a:rPr lang="sr-Cyrl-RS" sz="1200" dirty="0"/>
                        <a:t>Одлуке о буџету за </a:t>
                      </a:r>
                      <a:r>
                        <a:rPr lang="sr-Cyrl-RS" sz="1200" dirty="0" smtClean="0"/>
                        <a:t>202</a:t>
                      </a:r>
                      <a:r>
                        <a:rPr lang="sr-Latn-RS" sz="1200" dirty="0" smtClean="0"/>
                        <a:t>2</a:t>
                      </a:r>
                      <a:r>
                        <a:rPr lang="sr-Cyrl-RS" sz="1200" dirty="0" smtClean="0"/>
                        <a:t>. </a:t>
                      </a:r>
                      <a:r>
                        <a:rPr lang="sr-Cyrl-RS" sz="1200" dirty="0"/>
                        <a:t>годину </a:t>
                      </a:r>
                      <a:endParaRPr lang="sr-Cyrl-RS" sz="1200" dirty="0" smtClean="0"/>
                    </a:p>
                    <a:p>
                      <a:pPr algn="ctr"/>
                      <a:r>
                        <a:rPr lang="sr-Cyrl-RS" sz="1200" dirty="0" smtClean="0"/>
                        <a:t> </a:t>
                      </a:r>
                      <a:r>
                        <a:rPr lang="sr-Cyrl-RS" sz="1200" dirty="0"/>
                        <a:t>(износ у динарима)</a:t>
                      </a:r>
                      <a:endParaRPr lang="en-US" sz="1200" dirty="0"/>
                    </a:p>
                  </a:txBody>
                  <a:tcPr marL="68580" marR="68580" marT="0" marB="0" anchor="ctr"/>
                </a:tc>
                <a:tc>
                  <a:txBody>
                    <a:bodyPr/>
                    <a:lstStyle/>
                    <a:p>
                      <a:pPr algn="ctr"/>
                      <a:r>
                        <a:rPr lang="sr-Cyrl-RS" sz="1200" dirty="0"/>
                        <a:t>%  буџета по кориснику</a:t>
                      </a:r>
                      <a:endParaRPr lang="en-US" sz="1200" dirty="0"/>
                    </a:p>
                  </a:txBody>
                  <a:tcPr marL="68580" marR="68580" marT="0" marB="0" anchor="ctr"/>
                </a:tc>
                <a:extLst>
                  <a:ext uri="{0D108BD9-81ED-4DB2-BD59-A6C34878D82A}">
                    <a16:rowId xmlns="" xmlns:a16="http://schemas.microsoft.com/office/drawing/2014/main" val="10000"/>
                  </a:ext>
                </a:extLst>
              </a:tr>
              <a:tr h="243756">
                <a:tc>
                  <a:txBody>
                    <a:bodyPr/>
                    <a:lstStyle/>
                    <a:p>
                      <a:pPr marL="0" marR="0" algn="ctr">
                        <a:spcBef>
                          <a:spcPts val="0"/>
                        </a:spcBef>
                        <a:spcAft>
                          <a:spcPts val="0"/>
                        </a:spcAft>
                      </a:pPr>
                      <a:r>
                        <a:rPr lang="en-US" sz="1000" dirty="0">
                          <a:effectLst/>
                        </a:rPr>
                        <a:t>1.</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en-US" sz="1500" dirty="0" err="1">
                          <a:effectLst/>
                        </a:rPr>
                        <a:t>Скупштина</a:t>
                      </a:r>
                      <a:r>
                        <a:rPr lang="en-US" sz="1500" dirty="0">
                          <a:effectLst/>
                        </a:rPr>
                        <a:t> </a:t>
                      </a:r>
                      <a:r>
                        <a:rPr lang="sr-Cyrl-RS" sz="1500" dirty="0">
                          <a:effectLst/>
                        </a:rPr>
                        <a:t>града</a:t>
                      </a:r>
                      <a:endParaRPr lang="en-US" sz="1500" dirty="0">
                        <a:solidFill>
                          <a:srgbClr val="FF0000"/>
                        </a:solidFill>
                        <a:effectLst/>
                        <a:latin typeface="Times New Roman"/>
                        <a:ea typeface="Times New Roman"/>
                      </a:endParaRPr>
                    </a:p>
                  </a:txBody>
                  <a:tcPr marL="68580" marR="68580" marT="0" marB="0" anchor="b"/>
                </a:tc>
                <a:tc>
                  <a:txBody>
                    <a:bodyPr/>
                    <a:lstStyle/>
                    <a:p>
                      <a:pPr marL="0" marR="0" algn="r">
                        <a:spcBef>
                          <a:spcPts val="0"/>
                        </a:spcBef>
                        <a:spcAft>
                          <a:spcPts val="0"/>
                        </a:spcAft>
                      </a:pPr>
                      <a:r>
                        <a:rPr lang="sr-Latn-RS" sz="1200" dirty="0" smtClean="0">
                          <a:effectLst/>
                          <a:latin typeface="Times New Roman"/>
                          <a:ea typeface="Times New Roman"/>
                        </a:rPr>
                        <a:t>24.119.00</a:t>
                      </a:r>
                      <a:r>
                        <a:rPr lang="sr-Cyrl-RS" sz="1200" dirty="0" smtClean="0">
                          <a:effectLst/>
                          <a:latin typeface="Times New Roman"/>
                          <a:ea typeface="Times New Roman"/>
                        </a:rPr>
                        <a:t>0</a:t>
                      </a:r>
                      <a:endParaRPr lang="en-US" sz="1200" dirty="0">
                        <a:effectLst/>
                        <a:latin typeface="Times New Roman"/>
                        <a:ea typeface="Times New Roman"/>
                      </a:endParaRPr>
                    </a:p>
                  </a:txBody>
                  <a:tcPr marL="68580" marR="68580" marT="0" marB="0" anchor="b"/>
                </a:tc>
                <a:tc>
                  <a:txBody>
                    <a:bodyPr/>
                    <a:lstStyle/>
                    <a:p>
                      <a:pPr algn="r" fontAlgn="b"/>
                      <a:r>
                        <a:rPr lang="sr-Latn-RS" sz="1100" b="0" i="0" u="none" strike="noStrike" dirty="0" smtClean="0">
                          <a:solidFill>
                            <a:srgbClr val="000000"/>
                          </a:solidFill>
                          <a:latin typeface="Calibri"/>
                        </a:rPr>
                        <a:t>0</a:t>
                      </a:r>
                      <a:r>
                        <a:rPr lang="en-US" sz="1100" b="0" i="0" u="none" strike="noStrike" dirty="0" smtClean="0">
                          <a:solidFill>
                            <a:srgbClr val="000000"/>
                          </a:solidFill>
                          <a:latin typeface="Calibri"/>
                        </a:rPr>
                        <a:t>.</a:t>
                      </a:r>
                      <a:r>
                        <a:rPr lang="sr-Latn-RS" sz="1100" b="0" i="0" u="none" strike="noStrike" dirty="0" smtClean="0">
                          <a:solidFill>
                            <a:srgbClr val="000000"/>
                          </a:solidFill>
                          <a:latin typeface="Calibri"/>
                        </a:rPr>
                        <a:t>94</a:t>
                      </a:r>
                      <a:endParaRPr lang="en-US" sz="1100" b="0" i="0" u="none" strike="noStrike" dirty="0">
                        <a:solidFill>
                          <a:srgbClr val="000000"/>
                        </a:solidFill>
                        <a:latin typeface="Calibri"/>
                      </a:endParaRPr>
                    </a:p>
                  </a:txBody>
                  <a:tcPr marL="7620" marR="7620" marT="7620" marB="0" anchor="b"/>
                </a:tc>
                <a:extLst>
                  <a:ext uri="{0D108BD9-81ED-4DB2-BD59-A6C34878D82A}">
                    <a16:rowId xmlns="" xmlns:a16="http://schemas.microsoft.com/office/drawing/2014/main" val="10001"/>
                  </a:ext>
                </a:extLst>
              </a:tr>
              <a:tr h="243756">
                <a:tc>
                  <a:txBody>
                    <a:bodyPr/>
                    <a:lstStyle/>
                    <a:p>
                      <a:pPr marL="0" marR="0" algn="ctr">
                        <a:spcBef>
                          <a:spcPts val="0"/>
                        </a:spcBef>
                        <a:spcAft>
                          <a:spcPts val="0"/>
                        </a:spcAft>
                      </a:pPr>
                      <a:r>
                        <a:rPr lang="en-US" sz="1000" dirty="0">
                          <a:effectLst/>
                        </a:rPr>
                        <a:t>2.</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sr-Cyrl-RS" sz="1500" dirty="0">
                          <a:effectLst/>
                        </a:rPr>
                        <a:t>Градоначелник</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Latn-RS" sz="1200" dirty="0" smtClean="0">
                          <a:effectLst/>
                          <a:latin typeface="Times New Roman"/>
                          <a:ea typeface="Times New Roman"/>
                        </a:rPr>
                        <a:t>16.695</a:t>
                      </a:r>
                      <a:r>
                        <a:rPr lang="sr-Cyrl-RS" sz="1200" dirty="0" smtClean="0">
                          <a:effectLst/>
                          <a:latin typeface="Times New Roman"/>
                          <a:ea typeface="Times New Roman"/>
                        </a:rPr>
                        <a:t>.000</a:t>
                      </a:r>
                      <a:endParaRPr lang="en-US" sz="1200" dirty="0">
                        <a:effectLst/>
                        <a:latin typeface="Times New Roman"/>
                        <a:ea typeface="Times New Roman"/>
                      </a:endParaRPr>
                    </a:p>
                  </a:txBody>
                  <a:tcPr marL="68580" marR="68580" marT="0" marB="0" anchor="b"/>
                </a:tc>
                <a:tc>
                  <a:txBody>
                    <a:bodyPr/>
                    <a:lstStyle/>
                    <a:p>
                      <a:pPr algn="r" fontAlgn="b"/>
                      <a:r>
                        <a:rPr lang="en-US" sz="1100" b="0" i="0" u="none" strike="noStrike" dirty="0" smtClean="0">
                          <a:solidFill>
                            <a:srgbClr val="000000"/>
                          </a:solidFill>
                          <a:latin typeface="Calibri"/>
                        </a:rPr>
                        <a:t>0.</a:t>
                      </a:r>
                      <a:r>
                        <a:rPr lang="sr-Latn-RS" sz="1100" b="0" i="0" u="none" strike="noStrike" dirty="0" smtClean="0">
                          <a:solidFill>
                            <a:srgbClr val="000000"/>
                          </a:solidFill>
                          <a:latin typeface="Calibri"/>
                        </a:rPr>
                        <a:t>6</a:t>
                      </a:r>
                      <a:r>
                        <a:rPr lang="en-US" sz="1100" b="0" i="0" u="none" strike="noStrike" dirty="0" smtClean="0">
                          <a:solidFill>
                            <a:srgbClr val="000000"/>
                          </a:solidFill>
                          <a:latin typeface="Calibri"/>
                        </a:rPr>
                        <a:t>5</a:t>
                      </a:r>
                      <a:endParaRPr lang="en-US" sz="1100" b="0" i="0" u="none" strike="noStrike" dirty="0">
                        <a:solidFill>
                          <a:srgbClr val="000000"/>
                        </a:solidFill>
                        <a:latin typeface="Calibri"/>
                      </a:endParaRPr>
                    </a:p>
                  </a:txBody>
                  <a:tcPr marL="7620" marR="7620" marT="7620" marB="0" anchor="b"/>
                </a:tc>
                <a:extLst>
                  <a:ext uri="{0D108BD9-81ED-4DB2-BD59-A6C34878D82A}">
                    <a16:rowId xmlns="" xmlns:a16="http://schemas.microsoft.com/office/drawing/2014/main" val="10002"/>
                  </a:ext>
                </a:extLst>
              </a:tr>
              <a:tr h="243756">
                <a:tc>
                  <a:txBody>
                    <a:bodyPr/>
                    <a:lstStyle/>
                    <a:p>
                      <a:pPr marL="0" marR="0" algn="ctr">
                        <a:spcBef>
                          <a:spcPts val="0"/>
                        </a:spcBef>
                        <a:spcAft>
                          <a:spcPts val="0"/>
                        </a:spcAft>
                      </a:pPr>
                      <a:r>
                        <a:rPr lang="en-US" sz="1000" dirty="0">
                          <a:effectLst/>
                        </a:rPr>
                        <a:t>3.</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sr-Cyrl-RS" sz="1500" dirty="0">
                          <a:effectLst/>
                        </a:rPr>
                        <a:t>Градско</a:t>
                      </a:r>
                      <a:r>
                        <a:rPr lang="en-US" sz="1500" dirty="0">
                          <a:effectLst/>
                        </a:rPr>
                        <a:t> </a:t>
                      </a:r>
                      <a:r>
                        <a:rPr lang="en-US" sz="1500" dirty="0" err="1">
                          <a:effectLst/>
                        </a:rPr>
                        <a:t>веће</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20.</a:t>
                      </a:r>
                      <a:r>
                        <a:rPr lang="sr-Latn-RS" sz="1200" dirty="0" smtClean="0">
                          <a:effectLst/>
                          <a:latin typeface="Times New Roman"/>
                          <a:ea typeface="Times New Roman"/>
                        </a:rPr>
                        <a:t>755</a:t>
                      </a:r>
                      <a:r>
                        <a:rPr lang="sr-Cyrl-RS" sz="1200" dirty="0" smtClean="0">
                          <a:effectLst/>
                          <a:latin typeface="Times New Roman"/>
                          <a:ea typeface="Times New Roman"/>
                        </a:rPr>
                        <a:t>.000</a:t>
                      </a:r>
                      <a:endParaRPr lang="en-US" sz="1200" dirty="0">
                        <a:effectLst/>
                        <a:latin typeface="Times New Roman"/>
                        <a:ea typeface="Times New Roman"/>
                      </a:endParaRPr>
                    </a:p>
                  </a:txBody>
                  <a:tcPr marL="68580" marR="68580" marT="0" marB="0" anchor="b"/>
                </a:tc>
                <a:tc>
                  <a:txBody>
                    <a:bodyPr/>
                    <a:lstStyle/>
                    <a:p>
                      <a:pPr algn="r" fontAlgn="b"/>
                      <a:r>
                        <a:rPr lang="en-US" sz="1100" b="0" i="0" u="none" strike="noStrike" dirty="0" smtClean="0">
                          <a:solidFill>
                            <a:srgbClr val="000000"/>
                          </a:solidFill>
                          <a:latin typeface="Calibri"/>
                        </a:rPr>
                        <a:t>0.</a:t>
                      </a:r>
                      <a:r>
                        <a:rPr lang="sr-Latn-RS" sz="1100" b="0" i="0" u="none" strike="noStrike" dirty="0" smtClean="0">
                          <a:solidFill>
                            <a:srgbClr val="000000"/>
                          </a:solidFill>
                          <a:latin typeface="Calibri"/>
                        </a:rPr>
                        <a:t>81</a:t>
                      </a:r>
                      <a:endParaRPr lang="en-US" sz="1100" b="0" i="0" u="none" strike="noStrike" dirty="0">
                        <a:solidFill>
                          <a:srgbClr val="000000"/>
                        </a:solidFill>
                        <a:latin typeface="Calibri"/>
                      </a:endParaRPr>
                    </a:p>
                  </a:txBody>
                  <a:tcPr marL="7620" marR="7620" marT="7620" marB="0" anchor="b"/>
                </a:tc>
                <a:extLst>
                  <a:ext uri="{0D108BD9-81ED-4DB2-BD59-A6C34878D82A}">
                    <a16:rowId xmlns="" xmlns:a16="http://schemas.microsoft.com/office/drawing/2014/main" val="10003"/>
                  </a:ext>
                </a:extLst>
              </a:tr>
              <a:tr h="243756">
                <a:tc>
                  <a:txBody>
                    <a:bodyPr/>
                    <a:lstStyle/>
                    <a:p>
                      <a:pPr marL="0" marR="0" algn="ctr">
                        <a:spcBef>
                          <a:spcPts val="0"/>
                        </a:spcBef>
                        <a:spcAft>
                          <a:spcPts val="0"/>
                        </a:spcAft>
                      </a:pPr>
                      <a:r>
                        <a:rPr lang="en-US" sz="1000" dirty="0">
                          <a:effectLst/>
                        </a:rPr>
                        <a:t>4.</a:t>
                      </a:r>
                      <a:endParaRPr lang="en-US" sz="1200" dirty="0">
                        <a:effectLst/>
                        <a:latin typeface="Times New Roman"/>
                        <a:ea typeface="Times New Roman"/>
                      </a:endParaRPr>
                    </a:p>
                  </a:txBody>
                  <a:tcPr marL="68580" marR="68580" marT="0" marB="0"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r-Cyrl-RS" sz="1500" dirty="0" smtClean="0">
                          <a:effectLst/>
                        </a:rPr>
                        <a:t>Градско јавно правобранилаштво </a:t>
                      </a:r>
                      <a:endParaRPr lang="en-US" sz="1200" dirty="0">
                        <a:solidFill>
                          <a:srgbClr val="FF0000"/>
                        </a:solidFill>
                        <a:effectLst/>
                        <a:latin typeface="+mn-lt"/>
                        <a:ea typeface="Times New Roman"/>
                      </a:endParaRPr>
                    </a:p>
                  </a:txBody>
                  <a:tcPr marL="68580" marR="68580" marT="0" marB="0" anchor="b"/>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sr-Latn-RS" sz="1200" dirty="0" smtClean="0">
                          <a:effectLst/>
                          <a:latin typeface="Times New Roman"/>
                          <a:ea typeface="Times New Roman"/>
                        </a:rPr>
                        <a:t>6</a:t>
                      </a:r>
                      <a:r>
                        <a:rPr lang="sr-Cyrl-RS" sz="1200" dirty="0" smtClean="0">
                          <a:effectLst/>
                          <a:latin typeface="Times New Roman"/>
                          <a:ea typeface="Times New Roman"/>
                        </a:rPr>
                        <a:t>.</a:t>
                      </a:r>
                      <a:r>
                        <a:rPr lang="sr-Latn-RS" sz="1200" dirty="0" smtClean="0">
                          <a:effectLst/>
                          <a:latin typeface="Times New Roman"/>
                          <a:ea typeface="Times New Roman"/>
                        </a:rPr>
                        <a:t>152</a:t>
                      </a:r>
                      <a:r>
                        <a:rPr lang="sr-Cyrl-RS" sz="1200" dirty="0" smtClean="0">
                          <a:effectLst/>
                          <a:latin typeface="Times New Roman"/>
                          <a:ea typeface="Times New Roman"/>
                        </a:rPr>
                        <a:t>.000</a:t>
                      </a:r>
                      <a:endParaRPr lang="en-US" sz="1200" dirty="0" smtClean="0">
                        <a:effectLst/>
                        <a:latin typeface="Times New Roman"/>
                        <a:ea typeface="Times New Roman"/>
                      </a:endParaRPr>
                    </a:p>
                  </a:txBody>
                  <a:tcPr marL="68580" marR="68580" marT="0" marB="0" anchor="b"/>
                </a:tc>
                <a:tc>
                  <a:txBody>
                    <a:bodyPr/>
                    <a:lstStyle/>
                    <a:p>
                      <a:pPr algn="r" fontAlgn="b"/>
                      <a:r>
                        <a:rPr lang="en-US" sz="1100" b="0" i="0" u="none" strike="noStrike" dirty="0" smtClean="0">
                          <a:solidFill>
                            <a:srgbClr val="000000"/>
                          </a:solidFill>
                          <a:latin typeface="Calibri"/>
                        </a:rPr>
                        <a:t>0.2</a:t>
                      </a:r>
                      <a:r>
                        <a:rPr lang="sr-Latn-RS" sz="1100" b="0" i="0" u="none" strike="noStrike" dirty="0" smtClean="0">
                          <a:solidFill>
                            <a:srgbClr val="000000"/>
                          </a:solidFill>
                          <a:latin typeface="Calibri"/>
                        </a:rPr>
                        <a:t>4</a:t>
                      </a:r>
                      <a:endParaRPr lang="en-US" sz="1100" b="0" i="0" u="none" strike="noStrike" dirty="0">
                        <a:solidFill>
                          <a:srgbClr val="000000"/>
                        </a:solidFill>
                        <a:latin typeface="Calibri"/>
                      </a:endParaRPr>
                    </a:p>
                  </a:txBody>
                  <a:tcPr marL="7620" marR="7620" marT="7620" marB="0" anchor="b"/>
                </a:tc>
                <a:extLst>
                  <a:ext uri="{0D108BD9-81ED-4DB2-BD59-A6C34878D82A}">
                    <a16:rowId xmlns="" xmlns:a16="http://schemas.microsoft.com/office/drawing/2014/main" val="10004"/>
                  </a:ext>
                </a:extLst>
              </a:tr>
              <a:tr h="243756">
                <a:tc>
                  <a:txBody>
                    <a:bodyPr/>
                    <a:lstStyle/>
                    <a:p>
                      <a:pPr marL="0" marR="0" algn="ctr">
                        <a:spcBef>
                          <a:spcPts val="0"/>
                        </a:spcBef>
                        <a:spcAft>
                          <a:spcPts val="0"/>
                        </a:spcAft>
                      </a:pPr>
                      <a:r>
                        <a:rPr lang="en-US" sz="1000">
                          <a:effectLst/>
                        </a:rPr>
                        <a:t>5.</a:t>
                      </a:r>
                      <a:endParaRPr lang="en-US" sz="1200">
                        <a:effectLst/>
                        <a:latin typeface="Times New Roman"/>
                        <a:ea typeface="Times New Roman"/>
                      </a:endParaRPr>
                    </a:p>
                  </a:txBody>
                  <a:tcPr marL="68580" marR="68580" marT="0" marB="0" anchor="b"/>
                </a:tc>
                <a:tc>
                  <a:txBody>
                    <a:bodyPr/>
                    <a:lstStyle/>
                    <a:p>
                      <a:pPr marL="0" marR="0">
                        <a:spcBef>
                          <a:spcPts val="0"/>
                        </a:spcBef>
                        <a:spcAft>
                          <a:spcPts val="0"/>
                        </a:spcAft>
                      </a:pPr>
                      <a:r>
                        <a:rPr lang="sr-Cyrl-RS" sz="1500" dirty="0" smtClean="0">
                          <a:effectLst/>
                        </a:rPr>
                        <a:t>Градска управа</a:t>
                      </a:r>
                      <a:r>
                        <a:rPr lang="sr-Latn-RS" sz="1500" dirty="0" smtClean="0">
                          <a:effectLst/>
                        </a:rPr>
                        <a:t> </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Latn-RS" sz="1200" dirty="0" smtClean="0">
                          <a:solidFill>
                            <a:schemeClr val="tx1"/>
                          </a:solidFill>
                          <a:effectLst/>
                          <a:latin typeface="Times New Roman"/>
                          <a:ea typeface="Times New Roman"/>
                        </a:rPr>
                        <a:t>1.940.706.498</a:t>
                      </a:r>
                      <a:endParaRPr lang="en-US" sz="1200" dirty="0">
                        <a:solidFill>
                          <a:schemeClr val="tx1"/>
                        </a:solidFill>
                        <a:effectLst/>
                        <a:latin typeface="Times New Roman"/>
                        <a:ea typeface="Times New Roman"/>
                      </a:endParaRPr>
                    </a:p>
                  </a:txBody>
                  <a:tcPr marL="68580" marR="68580" marT="0" marB="0" anchor="b"/>
                </a:tc>
                <a:tc>
                  <a:txBody>
                    <a:bodyPr/>
                    <a:lstStyle/>
                    <a:p>
                      <a:pPr algn="r" fontAlgn="b"/>
                      <a:r>
                        <a:rPr lang="sr-Latn-RS" sz="1100" b="0" i="0" u="none" strike="noStrike" dirty="0" smtClean="0">
                          <a:solidFill>
                            <a:srgbClr val="000000"/>
                          </a:solidFill>
                          <a:latin typeface="Calibri"/>
                        </a:rPr>
                        <a:t>75.90</a:t>
                      </a:r>
                      <a:endParaRPr lang="en-US" sz="1100" b="0" i="0" u="none" strike="noStrike" dirty="0">
                        <a:solidFill>
                          <a:srgbClr val="000000"/>
                        </a:solidFill>
                        <a:latin typeface="Calibri"/>
                      </a:endParaRPr>
                    </a:p>
                  </a:txBody>
                  <a:tcPr marL="7620" marR="7620" marT="7620" marB="0" anchor="b"/>
                </a:tc>
                <a:extLst>
                  <a:ext uri="{0D108BD9-81ED-4DB2-BD59-A6C34878D82A}">
                    <a16:rowId xmlns="" xmlns:a16="http://schemas.microsoft.com/office/drawing/2014/main" val="10005"/>
                  </a:ext>
                </a:extLst>
              </a:tr>
              <a:tr h="243756">
                <a:tc>
                  <a:txBody>
                    <a:bodyPr/>
                    <a:lstStyle/>
                    <a:p>
                      <a:pPr marL="0" marR="0" algn="ctr">
                        <a:spcBef>
                          <a:spcPts val="0"/>
                        </a:spcBef>
                        <a:spcAft>
                          <a:spcPts val="0"/>
                        </a:spcAft>
                      </a:pPr>
                      <a:r>
                        <a:rPr lang="sr-Cyrl-RS" sz="1000" dirty="0" smtClean="0">
                          <a:effectLst/>
                        </a:rPr>
                        <a:t>6.</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en-US" sz="1500" dirty="0" err="1">
                          <a:effectLst/>
                        </a:rPr>
                        <a:t>Месне</a:t>
                      </a:r>
                      <a:r>
                        <a:rPr lang="en-US" sz="1500" dirty="0">
                          <a:effectLst/>
                        </a:rPr>
                        <a:t> </a:t>
                      </a:r>
                      <a:r>
                        <a:rPr lang="en-US" sz="1500" dirty="0" err="1" smtClean="0">
                          <a:effectLst/>
                        </a:rPr>
                        <a:t>заједнице</a:t>
                      </a:r>
                      <a:r>
                        <a:rPr lang="sr-Cyrl-RS" sz="1500" dirty="0" smtClean="0">
                          <a:effectLst/>
                        </a:rPr>
                        <a:t> </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Latn-RS" sz="1200" dirty="0" smtClean="0">
                          <a:effectLst/>
                          <a:latin typeface="Times New Roman"/>
                          <a:ea typeface="Times New Roman"/>
                        </a:rPr>
                        <a:t>15</a:t>
                      </a:r>
                      <a:r>
                        <a:rPr lang="sr-Cyrl-RS" sz="1200" dirty="0" smtClean="0">
                          <a:effectLst/>
                          <a:latin typeface="Times New Roman"/>
                          <a:ea typeface="Times New Roman"/>
                        </a:rPr>
                        <a:t>.</a:t>
                      </a:r>
                      <a:r>
                        <a:rPr lang="sr-Latn-RS" sz="1200" dirty="0" smtClean="0">
                          <a:effectLst/>
                          <a:latin typeface="Times New Roman"/>
                          <a:ea typeface="Times New Roman"/>
                        </a:rPr>
                        <a:t>864</a:t>
                      </a:r>
                      <a:r>
                        <a:rPr lang="sr-Cyrl-RS" sz="1200" dirty="0" smtClean="0">
                          <a:effectLst/>
                          <a:latin typeface="Times New Roman"/>
                          <a:ea typeface="Times New Roman"/>
                        </a:rPr>
                        <a:t>.</a:t>
                      </a:r>
                      <a:r>
                        <a:rPr lang="sr-Latn-RS" sz="1200" dirty="0" smtClean="0">
                          <a:effectLst/>
                          <a:latin typeface="Times New Roman"/>
                          <a:ea typeface="Times New Roman"/>
                        </a:rPr>
                        <a:t>502</a:t>
                      </a:r>
                      <a:endParaRPr lang="en-US" sz="1200" dirty="0">
                        <a:effectLst/>
                        <a:latin typeface="Times New Roman"/>
                        <a:ea typeface="Times New Roman"/>
                      </a:endParaRPr>
                    </a:p>
                  </a:txBody>
                  <a:tcPr marL="68580" marR="68580" marT="0" marB="0" anchor="b"/>
                </a:tc>
                <a:tc>
                  <a:txBody>
                    <a:bodyPr/>
                    <a:lstStyle/>
                    <a:p>
                      <a:pPr algn="r" fontAlgn="b"/>
                      <a:r>
                        <a:rPr lang="en-US" sz="1100" b="0" i="0" u="none" strike="noStrike">
                          <a:solidFill>
                            <a:srgbClr val="000000"/>
                          </a:solidFill>
                          <a:latin typeface="Calibri"/>
                        </a:rPr>
                        <a:t>0.62</a:t>
                      </a:r>
                    </a:p>
                  </a:txBody>
                  <a:tcPr marL="7620" marR="7620" marT="7620" marB="0" anchor="b"/>
                </a:tc>
                <a:extLst>
                  <a:ext uri="{0D108BD9-81ED-4DB2-BD59-A6C34878D82A}">
                    <a16:rowId xmlns="" xmlns:a16="http://schemas.microsoft.com/office/drawing/2014/main" val="10006"/>
                  </a:ext>
                </a:extLst>
              </a:tr>
              <a:tr h="243756">
                <a:tc>
                  <a:txBody>
                    <a:bodyPr/>
                    <a:lstStyle/>
                    <a:p>
                      <a:pPr marL="0" marR="0" algn="ctr">
                        <a:spcBef>
                          <a:spcPts val="0"/>
                        </a:spcBef>
                        <a:spcAft>
                          <a:spcPts val="0"/>
                        </a:spcAft>
                      </a:pPr>
                      <a:r>
                        <a:rPr lang="sr-Cyrl-RS" sz="1000" dirty="0" smtClean="0">
                          <a:effectLst/>
                        </a:rPr>
                        <a:t>7</a:t>
                      </a:r>
                      <a:r>
                        <a:rPr lang="en-US" sz="1000" dirty="0" smtClean="0">
                          <a:effectLst/>
                        </a:rPr>
                        <a:t>.</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sr-Cyrl-RS" sz="1500" baseline="0" dirty="0" smtClean="0">
                          <a:effectLst/>
                        </a:rPr>
                        <a:t>Народно позориште “Стерија”</a:t>
                      </a: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4</a:t>
                      </a:r>
                      <a:r>
                        <a:rPr lang="sr-Latn-RS" sz="1200" dirty="0" smtClean="0">
                          <a:effectLst/>
                          <a:latin typeface="Times New Roman"/>
                          <a:ea typeface="Times New Roman"/>
                        </a:rPr>
                        <a:t>0</a:t>
                      </a:r>
                      <a:r>
                        <a:rPr lang="sr-Cyrl-RS" sz="1200" dirty="0" smtClean="0">
                          <a:effectLst/>
                          <a:latin typeface="Times New Roman"/>
                          <a:ea typeface="Times New Roman"/>
                        </a:rPr>
                        <a:t>.</a:t>
                      </a:r>
                      <a:r>
                        <a:rPr lang="sr-Latn-RS" sz="1200" dirty="0" smtClean="0">
                          <a:effectLst/>
                          <a:latin typeface="Times New Roman"/>
                          <a:ea typeface="Times New Roman"/>
                        </a:rPr>
                        <a:t>466</a:t>
                      </a:r>
                      <a:r>
                        <a:rPr lang="sr-Cyrl-RS" sz="1200" dirty="0" smtClean="0">
                          <a:effectLst/>
                          <a:latin typeface="Times New Roman"/>
                          <a:ea typeface="Times New Roman"/>
                        </a:rPr>
                        <a:t>.000</a:t>
                      </a:r>
                      <a:endParaRPr lang="en-US" sz="1200" dirty="0">
                        <a:effectLst/>
                        <a:latin typeface="Times New Roman"/>
                        <a:ea typeface="Times New Roman"/>
                      </a:endParaRPr>
                    </a:p>
                  </a:txBody>
                  <a:tcPr marL="68580" marR="68580" marT="0" marB="0" anchor="b"/>
                </a:tc>
                <a:tc>
                  <a:txBody>
                    <a:bodyPr/>
                    <a:lstStyle/>
                    <a:p>
                      <a:pPr algn="r" fontAlgn="b"/>
                      <a:r>
                        <a:rPr lang="sr-Latn-RS" sz="1100" b="0" i="0" u="none" strike="noStrike" dirty="0" smtClean="0">
                          <a:solidFill>
                            <a:srgbClr val="000000"/>
                          </a:solidFill>
                          <a:latin typeface="Calibri"/>
                        </a:rPr>
                        <a:t>1</a:t>
                      </a:r>
                      <a:r>
                        <a:rPr lang="en-US" sz="1100" b="0" i="0" u="none" strike="noStrike" dirty="0" smtClean="0">
                          <a:solidFill>
                            <a:srgbClr val="000000"/>
                          </a:solidFill>
                          <a:latin typeface="Calibri"/>
                        </a:rPr>
                        <a:t>.</a:t>
                      </a:r>
                      <a:r>
                        <a:rPr lang="sr-Latn-RS" sz="1100" b="0" i="0" u="none" strike="noStrike" dirty="0" smtClean="0">
                          <a:solidFill>
                            <a:srgbClr val="000000"/>
                          </a:solidFill>
                          <a:latin typeface="Calibri"/>
                        </a:rPr>
                        <a:t>58</a:t>
                      </a:r>
                      <a:endParaRPr lang="en-US" sz="1100" b="0" i="0" u="none" strike="noStrike" dirty="0">
                        <a:solidFill>
                          <a:srgbClr val="000000"/>
                        </a:solidFill>
                        <a:latin typeface="Calibri"/>
                      </a:endParaRPr>
                    </a:p>
                  </a:txBody>
                  <a:tcPr marL="7620" marR="7620" marT="7620" marB="0" anchor="b"/>
                </a:tc>
                <a:extLst>
                  <a:ext uri="{0D108BD9-81ED-4DB2-BD59-A6C34878D82A}">
                    <a16:rowId xmlns="" xmlns:a16="http://schemas.microsoft.com/office/drawing/2014/main" val="10009"/>
                  </a:ext>
                </a:extLst>
              </a:tr>
              <a:tr h="243756">
                <a:tc>
                  <a:txBody>
                    <a:bodyPr/>
                    <a:lstStyle/>
                    <a:p>
                      <a:pPr marL="0" marR="0" algn="ctr">
                        <a:spcBef>
                          <a:spcPts val="0"/>
                        </a:spcBef>
                        <a:spcAft>
                          <a:spcPts val="0"/>
                        </a:spcAft>
                      </a:pPr>
                      <a:r>
                        <a:rPr lang="sr-Cyrl-RS" sz="1000" dirty="0" smtClean="0">
                          <a:effectLst/>
                        </a:rPr>
                        <a:t>8</a:t>
                      </a:r>
                      <a:r>
                        <a:rPr lang="en-US" sz="1000" dirty="0" smtClean="0">
                          <a:effectLst/>
                        </a:rPr>
                        <a:t>.</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sr-Cyrl-RS" sz="1500" dirty="0" smtClean="0">
                          <a:effectLst/>
                        </a:rPr>
                        <a:t>Градска б</a:t>
                      </a:r>
                      <a:r>
                        <a:rPr lang="en-US" sz="1500" dirty="0" err="1" smtClean="0">
                          <a:effectLst/>
                        </a:rPr>
                        <a:t>иблиотека</a:t>
                      </a:r>
                      <a:r>
                        <a:rPr lang="sr-Cyrl-RS" sz="1500" dirty="0" smtClean="0">
                          <a:effectLst/>
                        </a:rPr>
                        <a:t> </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Latn-RS" sz="1200" dirty="0" smtClean="0">
                          <a:effectLst/>
                          <a:latin typeface="Times New Roman"/>
                          <a:ea typeface="Times New Roman"/>
                        </a:rPr>
                        <a:t>18</a:t>
                      </a:r>
                      <a:r>
                        <a:rPr lang="sr-Cyrl-RS" sz="1200" dirty="0" smtClean="0">
                          <a:effectLst/>
                          <a:latin typeface="Times New Roman"/>
                          <a:ea typeface="Times New Roman"/>
                        </a:rPr>
                        <a:t>.</a:t>
                      </a:r>
                      <a:r>
                        <a:rPr lang="sr-Latn-RS" sz="1200" dirty="0" smtClean="0">
                          <a:effectLst/>
                          <a:latin typeface="Times New Roman"/>
                          <a:ea typeface="Times New Roman"/>
                        </a:rPr>
                        <a:t>600</a:t>
                      </a:r>
                      <a:r>
                        <a:rPr lang="sr-Cyrl-RS" sz="1200" dirty="0" smtClean="0">
                          <a:effectLst/>
                          <a:latin typeface="Times New Roman"/>
                          <a:ea typeface="Times New Roman"/>
                        </a:rPr>
                        <a:t>.000</a:t>
                      </a:r>
                      <a:endParaRPr lang="en-US" sz="1200" dirty="0">
                        <a:effectLst/>
                        <a:latin typeface="Times New Roman"/>
                        <a:ea typeface="Times New Roman"/>
                      </a:endParaRPr>
                    </a:p>
                  </a:txBody>
                  <a:tcPr marL="68580" marR="68580" marT="0" marB="0" anchor="b"/>
                </a:tc>
                <a:tc>
                  <a:txBody>
                    <a:bodyPr/>
                    <a:lstStyle/>
                    <a:p>
                      <a:pPr algn="r" fontAlgn="b"/>
                      <a:r>
                        <a:rPr lang="en-US" sz="1100" b="0" i="0" u="none" strike="noStrike" dirty="0" smtClean="0">
                          <a:solidFill>
                            <a:srgbClr val="000000"/>
                          </a:solidFill>
                          <a:latin typeface="Calibri"/>
                        </a:rPr>
                        <a:t>0.</a:t>
                      </a:r>
                      <a:r>
                        <a:rPr lang="sr-Latn-RS" sz="1100" b="0" i="0" u="none" strike="noStrike" dirty="0" smtClean="0">
                          <a:solidFill>
                            <a:srgbClr val="000000"/>
                          </a:solidFill>
                          <a:latin typeface="Calibri"/>
                        </a:rPr>
                        <a:t>73</a:t>
                      </a:r>
                      <a:endParaRPr lang="en-US" sz="1100" b="0" i="0" u="none" strike="noStrike" dirty="0">
                        <a:solidFill>
                          <a:srgbClr val="000000"/>
                        </a:solidFill>
                        <a:latin typeface="Calibri"/>
                      </a:endParaRPr>
                    </a:p>
                  </a:txBody>
                  <a:tcPr marL="7620" marR="7620" marT="7620" marB="0" anchor="b"/>
                </a:tc>
                <a:extLst>
                  <a:ext uri="{0D108BD9-81ED-4DB2-BD59-A6C34878D82A}">
                    <a16:rowId xmlns="" xmlns:a16="http://schemas.microsoft.com/office/drawing/2014/main" val="10010"/>
                  </a:ext>
                </a:extLst>
              </a:tr>
              <a:tr h="243756">
                <a:tc>
                  <a:txBody>
                    <a:bodyPr/>
                    <a:lstStyle/>
                    <a:p>
                      <a:pPr marL="0" marR="0" algn="ctr">
                        <a:spcBef>
                          <a:spcPts val="0"/>
                        </a:spcBef>
                        <a:spcAft>
                          <a:spcPts val="0"/>
                        </a:spcAft>
                      </a:pPr>
                      <a:r>
                        <a:rPr lang="sr-Cyrl-RS" sz="1000" dirty="0" smtClean="0">
                          <a:effectLst/>
                        </a:rPr>
                        <a:t>9</a:t>
                      </a:r>
                      <a:r>
                        <a:rPr lang="en-US" sz="1000" dirty="0" smtClean="0">
                          <a:effectLst/>
                        </a:rPr>
                        <a:t>.</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en-US" sz="1500" dirty="0">
                          <a:effectLst/>
                        </a:rPr>
                        <a:t>П</a:t>
                      </a:r>
                      <a:r>
                        <a:rPr lang="sr-Cyrl-RS" sz="1500" dirty="0">
                          <a:effectLst/>
                        </a:rPr>
                        <a:t>редшколска установа </a:t>
                      </a:r>
                      <a:r>
                        <a:rPr lang="sr-Cyrl-RS" sz="1500" dirty="0" smtClean="0">
                          <a:effectLst/>
                        </a:rPr>
                        <a:t>“Чаролија”</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1</a:t>
                      </a:r>
                      <a:r>
                        <a:rPr lang="sr-Latn-RS" sz="1200" dirty="0" smtClean="0">
                          <a:effectLst/>
                          <a:latin typeface="Times New Roman"/>
                          <a:ea typeface="Times New Roman"/>
                        </a:rPr>
                        <a:t>66</a:t>
                      </a:r>
                      <a:r>
                        <a:rPr lang="sr-Cyrl-RS" sz="1200" dirty="0" smtClean="0">
                          <a:effectLst/>
                          <a:latin typeface="Times New Roman"/>
                          <a:ea typeface="Times New Roman"/>
                        </a:rPr>
                        <a:t>.</a:t>
                      </a:r>
                      <a:r>
                        <a:rPr lang="sr-Latn-RS" sz="1200" dirty="0" smtClean="0">
                          <a:effectLst/>
                          <a:latin typeface="Times New Roman"/>
                          <a:ea typeface="Times New Roman"/>
                        </a:rPr>
                        <a:t>577</a:t>
                      </a:r>
                      <a:r>
                        <a:rPr lang="sr-Cyrl-RS" sz="1200" dirty="0" smtClean="0">
                          <a:effectLst/>
                          <a:latin typeface="Times New Roman"/>
                          <a:ea typeface="Times New Roman"/>
                        </a:rPr>
                        <a:t>.</a:t>
                      </a:r>
                      <a:r>
                        <a:rPr lang="sr-Latn-RS" sz="1200" dirty="0" smtClean="0">
                          <a:effectLst/>
                          <a:latin typeface="Times New Roman"/>
                          <a:ea typeface="Times New Roman"/>
                        </a:rPr>
                        <a:t>00</a:t>
                      </a:r>
                      <a:r>
                        <a:rPr lang="sr-Cyrl-RS" sz="1200" dirty="0" smtClean="0">
                          <a:effectLst/>
                          <a:latin typeface="Times New Roman"/>
                          <a:ea typeface="Times New Roman"/>
                        </a:rPr>
                        <a:t>0</a:t>
                      </a:r>
                      <a:endParaRPr lang="en-US" sz="1200" dirty="0">
                        <a:effectLst/>
                        <a:latin typeface="Times New Roman"/>
                        <a:ea typeface="Times New Roman"/>
                      </a:endParaRPr>
                    </a:p>
                  </a:txBody>
                  <a:tcPr marL="68580" marR="68580" marT="0" marB="0" anchor="b"/>
                </a:tc>
                <a:tc>
                  <a:txBody>
                    <a:bodyPr/>
                    <a:lstStyle/>
                    <a:p>
                      <a:pPr algn="r" fontAlgn="b"/>
                      <a:r>
                        <a:rPr lang="sr-Latn-RS" sz="1100" b="0" i="0" u="none" strike="noStrike" dirty="0" smtClean="0">
                          <a:solidFill>
                            <a:srgbClr val="000000"/>
                          </a:solidFill>
                          <a:latin typeface="Calibri"/>
                        </a:rPr>
                        <a:t>6</a:t>
                      </a:r>
                      <a:r>
                        <a:rPr lang="en-US" sz="1100" b="0" i="0" u="none" strike="noStrike" dirty="0" smtClean="0">
                          <a:solidFill>
                            <a:srgbClr val="000000"/>
                          </a:solidFill>
                          <a:latin typeface="Calibri"/>
                        </a:rPr>
                        <a:t>.5</a:t>
                      </a:r>
                      <a:r>
                        <a:rPr lang="sr-Latn-RS" sz="1100" b="0" i="0" u="none" strike="noStrike" dirty="0" smtClean="0">
                          <a:solidFill>
                            <a:srgbClr val="000000"/>
                          </a:solidFill>
                          <a:latin typeface="Calibri"/>
                        </a:rPr>
                        <a:t>1</a:t>
                      </a:r>
                      <a:endParaRPr lang="en-US" sz="1100" b="0" i="0" u="none" strike="noStrike" dirty="0">
                        <a:solidFill>
                          <a:srgbClr val="000000"/>
                        </a:solidFill>
                        <a:latin typeface="Calibri"/>
                      </a:endParaRPr>
                    </a:p>
                  </a:txBody>
                  <a:tcPr marL="7620" marR="7620" marT="7620" marB="0" anchor="b"/>
                </a:tc>
                <a:extLst>
                  <a:ext uri="{0D108BD9-81ED-4DB2-BD59-A6C34878D82A}">
                    <a16:rowId xmlns="" xmlns:a16="http://schemas.microsoft.com/office/drawing/2014/main" val="10012"/>
                  </a:ext>
                </a:extLst>
              </a:tr>
              <a:tr h="243756">
                <a:tc>
                  <a:txBody>
                    <a:bodyPr/>
                    <a:lstStyle/>
                    <a:p>
                      <a:pPr marL="0" marR="0" algn="ctr">
                        <a:spcBef>
                          <a:spcPts val="0"/>
                        </a:spcBef>
                        <a:spcAft>
                          <a:spcPts val="0"/>
                        </a:spcAft>
                      </a:pPr>
                      <a:r>
                        <a:rPr lang="en-US" sz="1000" dirty="0" smtClean="0">
                          <a:effectLst/>
                        </a:rPr>
                        <a:t>1</a:t>
                      </a:r>
                      <a:r>
                        <a:rPr lang="sr-Cyrl-RS" sz="1000" dirty="0" smtClean="0">
                          <a:effectLst/>
                        </a:rPr>
                        <a:t>0</a:t>
                      </a:r>
                      <a:r>
                        <a:rPr lang="en-US" sz="1000" dirty="0" smtClean="0">
                          <a:effectLst/>
                        </a:rPr>
                        <a:t>.</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en-US" sz="1500" dirty="0" err="1">
                          <a:effectLst/>
                        </a:rPr>
                        <a:t>Туристичка</a:t>
                      </a:r>
                      <a:r>
                        <a:rPr lang="en-US" sz="1500" dirty="0">
                          <a:effectLst/>
                        </a:rPr>
                        <a:t> </a:t>
                      </a:r>
                      <a:r>
                        <a:rPr lang="en-US" sz="1500" dirty="0" err="1" smtClean="0">
                          <a:effectLst/>
                        </a:rPr>
                        <a:t>организација</a:t>
                      </a:r>
                      <a:r>
                        <a:rPr lang="sr-Cyrl-RS" sz="1500" dirty="0" smtClean="0">
                          <a:effectLst/>
                        </a:rPr>
                        <a:t> Вршац</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3</a:t>
                      </a:r>
                      <a:r>
                        <a:rPr lang="sr-Latn-RS" sz="1200" dirty="0" smtClean="0">
                          <a:effectLst/>
                          <a:latin typeface="Times New Roman"/>
                          <a:ea typeface="Times New Roman"/>
                        </a:rPr>
                        <a:t>7</a:t>
                      </a:r>
                      <a:r>
                        <a:rPr lang="sr-Cyrl-RS" sz="1200" dirty="0" smtClean="0">
                          <a:effectLst/>
                          <a:latin typeface="Times New Roman"/>
                          <a:ea typeface="Times New Roman"/>
                        </a:rPr>
                        <a:t>.</a:t>
                      </a:r>
                      <a:r>
                        <a:rPr lang="sr-Latn-RS" sz="1200" dirty="0" smtClean="0">
                          <a:effectLst/>
                          <a:latin typeface="Times New Roman"/>
                          <a:ea typeface="Times New Roman"/>
                        </a:rPr>
                        <a:t>300</a:t>
                      </a:r>
                      <a:r>
                        <a:rPr lang="sr-Cyrl-RS" sz="1200" dirty="0" smtClean="0">
                          <a:effectLst/>
                          <a:latin typeface="Times New Roman"/>
                          <a:ea typeface="Times New Roman"/>
                        </a:rPr>
                        <a:t>.</a:t>
                      </a:r>
                      <a:r>
                        <a:rPr lang="sr-Latn-RS" sz="1200" dirty="0" smtClean="0">
                          <a:effectLst/>
                          <a:latin typeface="Times New Roman"/>
                          <a:ea typeface="Times New Roman"/>
                        </a:rPr>
                        <a:t>0</a:t>
                      </a:r>
                      <a:r>
                        <a:rPr lang="sr-Cyrl-RS" sz="1200" dirty="0" smtClean="0">
                          <a:effectLst/>
                          <a:latin typeface="Times New Roman"/>
                          <a:ea typeface="Times New Roman"/>
                        </a:rPr>
                        <a:t>00</a:t>
                      </a:r>
                      <a:endParaRPr lang="en-US" sz="1200" dirty="0">
                        <a:effectLst/>
                        <a:latin typeface="Times New Roman"/>
                        <a:ea typeface="Times New Roman"/>
                      </a:endParaRPr>
                    </a:p>
                  </a:txBody>
                  <a:tcPr marL="68580" marR="68580" marT="0" marB="0" anchor="b"/>
                </a:tc>
                <a:tc>
                  <a:txBody>
                    <a:bodyPr/>
                    <a:lstStyle/>
                    <a:p>
                      <a:pPr algn="r" fontAlgn="b"/>
                      <a:r>
                        <a:rPr lang="en-US" sz="1100" b="0" i="0" u="none" strike="noStrike" dirty="0" smtClean="0">
                          <a:solidFill>
                            <a:srgbClr val="000000"/>
                          </a:solidFill>
                          <a:latin typeface="Calibri"/>
                        </a:rPr>
                        <a:t>1.</a:t>
                      </a:r>
                      <a:r>
                        <a:rPr lang="sr-Latn-RS" sz="1100" b="0" i="0" u="none" strike="noStrike" dirty="0" smtClean="0">
                          <a:solidFill>
                            <a:srgbClr val="000000"/>
                          </a:solidFill>
                          <a:latin typeface="Calibri"/>
                        </a:rPr>
                        <a:t>46</a:t>
                      </a:r>
                      <a:endParaRPr lang="en-US" sz="1100" b="0" i="0" u="none" strike="noStrike" dirty="0">
                        <a:solidFill>
                          <a:srgbClr val="000000"/>
                        </a:solidFill>
                        <a:latin typeface="Calibri"/>
                      </a:endParaRPr>
                    </a:p>
                  </a:txBody>
                  <a:tcPr marL="7620" marR="7620" marT="7620" marB="0" anchor="b"/>
                </a:tc>
                <a:extLst>
                  <a:ext uri="{0D108BD9-81ED-4DB2-BD59-A6C34878D82A}">
                    <a16:rowId xmlns="" xmlns:a16="http://schemas.microsoft.com/office/drawing/2014/main" val="10014"/>
                  </a:ext>
                </a:extLst>
              </a:tr>
              <a:tr h="243756">
                <a:tc>
                  <a:txBody>
                    <a:bodyPr/>
                    <a:lstStyle/>
                    <a:p>
                      <a:pPr marL="0" marR="0" algn="ctr" defTabSz="914400" rtl="0" eaLnBrk="1" latinLnBrk="0" hangingPunct="1">
                        <a:spcBef>
                          <a:spcPts val="0"/>
                        </a:spcBef>
                        <a:spcAft>
                          <a:spcPts val="0"/>
                        </a:spcAft>
                      </a:pPr>
                      <a:r>
                        <a:rPr lang="en-US" sz="1000" b="1" kern="1200" dirty="0" smtClean="0">
                          <a:solidFill>
                            <a:schemeClr val="tx1"/>
                          </a:solidFill>
                          <a:effectLst/>
                          <a:latin typeface="+mn-lt"/>
                          <a:ea typeface="+mn-ea"/>
                          <a:cs typeface="+mn-cs"/>
                        </a:rPr>
                        <a:t>1</a:t>
                      </a:r>
                      <a:r>
                        <a:rPr lang="sr-Cyrl-RS" sz="1000" b="1" kern="1200" dirty="0" smtClean="0">
                          <a:solidFill>
                            <a:schemeClr val="tx1"/>
                          </a:solidFill>
                          <a:effectLst/>
                          <a:latin typeface="+mn-lt"/>
                          <a:ea typeface="+mn-ea"/>
                          <a:cs typeface="+mn-cs"/>
                        </a:rPr>
                        <a:t>1</a:t>
                      </a:r>
                      <a:r>
                        <a:rPr lang="en-US" sz="1000" b="1" kern="1200" dirty="0" smtClean="0">
                          <a:solidFill>
                            <a:schemeClr val="tx1"/>
                          </a:solidFill>
                          <a:effectLst/>
                          <a:latin typeface="+mn-lt"/>
                          <a:ea typeface="+mn-ea"/>
                          <a:cs typeface="+mn-cs"/>
                        </a:rPr>
                        <a:t>.</a:t>
                      </a:r>
                      <a:endParaRPr lang="en-US" sz="1000" b="1" kern="1200" dirty="0">
                        <a:solidFill>
                          <a:schemeClr val="tx1"/>
                        </a:solidFill>
                        <a:effectLst/>
                        <a:latin typeface="+mn-lt"/>
                        <a:ea typeface="+mn-ea"/>
                        <a:cs typeface="+mn-cs"/>
                      </a:endParaRPr>
                    </a:p>
                  </a:txBody>
                  <a:tcPr marL="68580" marR="68580" marT="0" marB="0" anchor="b"/>
                </a:tc>
                <a:tc>
                  <a:txBody>
                    <a:bodyPr/>
                    <a:lstStyle/>
                    <a:p>
                      <a:pPr marL="0" marR="0" algn="just">
                        <a:spcBef>
                          <a:spcPts val="0"/>
                        </a:spcBef>
                        <a:spcAft>
                          <a:spcPts val="0"/>
                        </a:spcAft>
                      </a:pPr>
                      <a:r>
                        <a:rPr lang="sr-Cyrl-RS" sz="1500" dirty="0" smtClean="0">
                          <a:effectLst/>
                          <a:latin typeface="+mn-lt"/>
                          <a:ea typeface="Times New Roman"/>
                        </a:rPr>
                        <a:t>Културни центар</a:t>
                      </a:r>
                      <a:endParaRPr lang="en-US" sz="1500" dirty="0">
                        <a:effectLst/>
                        <a:latin typeface="+mn-lt"/>
                        <a:ea typeface="Times New Roman"/>
                      </a:endParaRPr>
                    </a:p>
                  </a:txBody>
                  <a:tcPr marL="68580" marR="68580" marT="0" marB="0"/>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sr-Cyrl-RS" sz="1200" dirty="0" smtClean="0">
                          <a:effectLst/>
                          <a:latin typeface="+mn-lt"/>
                          <a:ea typeface="Times New Roman"/>
                        </a:rPr>
                        <a:t>1</a:t>
                      </a:r>
                      <a:r>
                        <a:rPr lang="sr-Latn-RS" sz="1200" dirty="0" smtClean="0">
                          <a:effectLst/>
                          <a:latin typeface="+mn-lt"/>
                          <a:ea typeface="Times New Roman"/>
                        </a:rPr>
                        <a:t>8</a:t>
                      </a:r>
                      <a:r>
                        <a:rPr lang="sr-Cyrl-RS" sz="1200" dirty="0" smtClean="0">
                          <a:effectLst/>
                          <a:latin typeface="+mn-lt"/>
                          <a:ea typeface="Times New Roman"/>
                        </a:rPr>
                        <a:t>.</a:t>
                      </a:r>
                      <a:r>
                        <a:rPr lang="sr-Latn-RS" sz="1200" dirty="0" smtClean="0">
                          <a:effectLst/>
                          <a:latin typeface="+mn-lt"/>
                          <a:ea typeface="Times New Roman"/>
                        </a:rPr>
                        <a:t>100</a:t>
                      </a:r>
                      <a:r>
                        <a:rPr lang="sr-Cyrl-RS" sz="1200" dirty="0" smtClean="0">
                          <a:effectLst/>
                          <a:latin typeface="+mn-lt"/>
                          <a:ea typeface="Times New Roman"/>
                        </a:rPr>
                        <a:t>.000</a:t>
                      </a:r>
                      <a:endParaRPr lang="sr-Latn-RS" sz="1200" dirty="0" smtClean="0"/>
                    </a:p>
                  </a:txBody>
                  <a:tcPr marL="68580" marR="68580" marT="0" marB="0" anchor="b"/>
                </a:tc>
                <a:tc>
                  <a:txBody>
                    <a:bodyPr/>
                    <a:lstStyle/>
                    <a:p>
                      <a:pPr algn="r" fontAlgn="b"/>
                      <a:r>
                        <a:rPr lang="en-US" sz="1100" b="0" i="0" u="none" strike="noStrike" dirty="0" smtClean="0">
                          <a:solidFill>
                            <a:srgbClr val="000000"/>
                          </a:solidFill>
                          <a:latin typeface="Calibri"/>
                        </a:rPr>
                        <a:t>0.7</a:t>
                      </a:r>
                      <a:r>
                        <a:rPr lang="sr-Latn-RS" sz="1100" b="0" i="0" u="none" strike="noStrike" dirty="0" smtClean="0">
                          <a:solidFill>
                            <a:srgbClr val="000000"/>
                          </a:solidFill>
                          <a:latin typeface="Calibri"/>
                        </a:rPr>
                        <a:t>1</a:t>
                      </a:r>
                      <a:endParaRPr lang="en-US" sz="1100" b="0" i="0" u="none" strike="noStrike" dirty="0">
                        <a:solidFill>
                          <a:srgbClr val="000000"/>
                        </a:solidFill>
                        <a:latin typeface="Calibri"/>
                      </a:endParaRPr>
                    </a:p>
                  </a:txBody>
                  <a:tcPr marL="7620" marR="7620" marT="7620" marB="0" anchor="b"/>
                </a:tc>
                <a:extLst>
                  <a:ext uri="{0D108BD9-81ED-4DB2-BD59-A6C34878D82A}">
                    <a16:rowId xmlns="" xmlns:a16="http://schemas.microsoft.com/office/drawing/2014/main" val="10015"/>
                  </a:ext>
                </a:extLst>
              </a:tr>
              <a:tr h="243756">
                <a:tc>
                  <a:txBody>
                    <a:bodyPr/>
                    <a:lstStyle/>
                    <a:p>
                      <a:pPr marL="0" marR="0" algn="ctr" defTabSz="914400" rtl="0" eaLnBrk="1" latinLnBrk="0" hangingPunct="1">
                        <a:spcBef>
                          <a:spcPts val="0"/>
                        </a:spcBef>
                        <a:spcAft>
                          <a:spcPts val="0"/>
                        </a:spcAft>
                      </a:pPr>
                      <a:r>
                        <a:rPr lang="en-US" sz="1000" b="1" kern="1200" dirty="0" smtClean="0">
                          <a:solidFill>
                            <a:schemeClr val="tx1"/>
                          </a:solidFill>
                          <a:effectLst/>
                          <a:latin typeface="+mn-lt"/>
                          <a:ea typeface="+mn-ea"/>
                          <a:cs typeface="+mn-cs"/>
                        </a:rPr>
                        <a:t>1</a:t>
                      </a:r>
                      <a:r>
                        <a:rPr lang="sr-Cyrl-RS" sz="1000" b="1" kern="1200" dirty="0" smtClean="0">
                          <a:solidFill>
                            <a:schemeClr val="tx1"/>
                          </a:solidFill>
                          <a:effectLst/>
                          <a:latin typeface="+mn-lt"/>
                          <a:ea typeface="+mn-ea"/>
                          <a:cs typeface="+mn-cs"/>
                        </a:rPr>
                        <a:t>2.</a:t>
                      </a:r>
                      <a:endParaRPr lang="en-US" sz="1000" b="1" kern="1200" dirty="0">
                        <a:solidFill>
                          <a:schemeClr val="tx1"/>
                        </a:solidFill>
                        <a:effectLst/>
                        <a:latin typeface="+mn-lt"/>
                        <a:ea typeface="+mn-ea"/>
                        <a:cs typeface="+mn-cs"/>
                      </a:endParaRPr>
                    </a:p>
                  </a:txBody>
                  <a:tcPr marL="68580" marR="68580" marT="0" marB="0" anchor="b"/>
                </a:tc>
                <a:tc>
                  <a:txBody>
                    <a:bodyPr/>
                    <a:lstStyle/>
                    <a:p>
                      <a:pPr marL="0" marR="0" algn="just">
                        <a:spcBef>
                          <a:spcPts val="0"/>
                        </a:spcBef>
                        <a:spcAft>
                          <a:spcPts val="0"/>
                        </a:spcAft>
                      </a:pPr>
                      <a:r>
                        <a:rPr lang="sr-Cyrl-RS" sz="1500" dirty="0" smtClean="0">
                          <a:effectLst/>
                          <a:latin typeface="+mn-lt"/>
                          <a:ea typeface="+mn-ea"/>
                        </a:rPr>
                        <a:t>Дом</a:t>
                      </a:r>
                      <a:r>
                        <a:rPr lang="sr-Cyrl-RS" sz="1500" baseline="0" dirty="0" smtClean="0">
                          <a:effectLst/>
                          <a:latin typeface="+mn-lt"/>
                          <a:ea typeface="+mn-ea"/>
                        </a:rPr>
                        <a:t> омладине </a:t>
                      </a:r>
                      <a:endParaRPr lang="en-US" sz="1500" dirty="0">
                        <a:effectLst/>
                        <a:latin typeface="Times New Roman"/>
                        <a:ea typeface="Times New Roman"/>
                      </a:endParaRPr>
                    </a:p>
                  </a:txBody>
                  <a:tcPr marL="68580" marR="68580" marT="0" marB="0"/>
                </a:tc>
                <a:tc>
                  <a:txBody>
                    <a:bodyPr/>
                    <a:lstStyle/>
                    <a:p>
                      <a:pPr marL="0" marR="0" algn="r">
                        <a:spcBef>
                          <a:spcPts val="0"/>
                        </a:spcBef>
                        <a:spcAft>
                          <a:spcPts val="0"/>
                        </a:spcAft>
                      </a:pPr>
                      <a:r>
                        <a:rPr lang="sr-Cyrl-RS" sz="1200" dirty="0" smtClean="0">
                          <a:effectLst/>
                          <a:latin typeface="Times New Roman"/>
                          <a:ea typeface="Times New Roman"/>
                        </a:rPr>
                        <a:t>1</a:t>
                      </a:r>
                      <a:r>
                        <a:rPr lang="sr-Latn-RS" sz="1200" dirty="0" smtClean="0">
                          <a:effectLst/>
                          <a:latin typeface="Times New Roman"/>
                          <a:ea typeface="Times New Roman"/>
                        </a:rPr>
                        <a:t>0</a:t>
                      </a:r>
                      <a:r>
                        <a:rPr lang="sr-Cyrl-RS" sz="1200" dirty="0" smtClean="0">
                          <a:effectLst/>
                          <a:latin typeface="Times New Roman"/>
                          <a:ea typeface="Times New Roman"/>
                        </a:rPr>
                        <a:t>.</a:t>
                      </a:r>
                      <a:r>
                        <a:rPr lang="sr-Latn-RS" sz="1200" dirty="0" smtClean="0">
                          <a:effectLst/>
                          <a:latin typeface="Times New Roman"/>
                          <a:ea typeface="Times New Roman"/>
                        </a:rPr>
                        <a:t>735</a:t>
                      </a:r>
                      <a:r>
                        <a:rPr lang="sr-Cyrl-RS" sz="1200" dirty="0" smtClean="0">
                          <a:effectLst/>
                          <a:latin typeface="Times New Roman"/>
                          <a:ea typeface="Times New Roman"/>
                        </a:rPr>
                        <a:t>.000</a:t>
                      </a:r>
                      <a:endParaRPr lang="en-US" sz="1200" dirty="0">
                        <a:effectLst/>
                        <a:latin typeface="Times New Roman"/>
                        <a:ea typeface="Times New Roman"/>
                      </a:endParaRPr>
                    </a:p>
                  </a:txBody>
                  <a:tcPr marL="68580" marR="68580" marT="0" marB="0" anchor="b"/>
                </a:tc>
                <a:tc>
                  <a:txBody>
                    <a:bodyPr/>
                    <a:lstStyle/>
                    <a:p>
                      <a:pPr algn="r" fontAlgn="b"/>
                      <a:r>
                        <a:rPr lang="en-US" sz="1100" b="0" i="0" u="none" strike="noStrike" dirty="0" smtClean="0">
                          <a:solidFill>
                            <a:srgbClr val="000000"/>
                          </a:solidFill>
                          <a:latin typeface="Calibri"/>
                        </a:rPr>
                        <a:t>0.</a:t>
                      </a:r>
                      <a:r>
                        <a:rPr lang="sr-Latn-RS" sz="1100" b="0" i="0" u="none" strike="noStrike" dirty="0" smtClean="0">
                          <a:solidFill>
                            <a:srgbClr val="000000"/>
                          </a:solidFill>
                          <a:latin typeface="Calibri"/>
                        </a:rPr>
                        <a:t>42</a:t>
                      </a:r>
                      <a:endParaRPr lang="en-US" sz="1100" b="0" i="0" u="none" strike="noStrike" dirty="0">
                        <a:solidFill>
                          <a:srgbClr val="000000"/>
                        </a:solidFill>
                        <a:latin typeface="Calibri"/>
                      </a:endParaRPr>
                    </a:p>
                  </a:txBody>
                  <a:tcPr marL="7620" marR="7620" marT="7620" marB="0" anchor="b"/>
                </a:tc>
                <a:extLst>
                  <a:ext uri="{0D108BD9-81ED-4DB2-BD59-A6C34878D82A}">
                    <a16:rowId xmlns="" xmlns:a16="http://schemas.microsoft.com/office/drawing/2014/main" val="10016"/>
                  </a:ext>
                </a:extLst>
              </a:tr>
              <a:tr h="243756">
                <a:tc>
                  <a:txBody>
                    <a:bodyPr/>
                    <a:lstStyle/>
                    <a:p>
                      <a:pPr marL="0" marR="0" algn="ctr" defTabSz="914400" rtl="0" eaLnBrk="1" latinLnBrk="0" hangingPunct="1">
                        <a:spcBef>
                          <a:spcPts val="0"/>
                        </a:spcBef>
                        <a:spcAft>
                          <a:spcPts val="0"/>
                        </a:spcAft>
                      </a:pPr>
                      <a:r>
                        <a:rPr lang="en-US" sz="1000" b="1" kern="1200" dirty="0" smtClean="0">
                          <a:solidFill>
                            <a:schemeClr val="tx1"/>
                          </a:solidFill>
                          <a:effectLst/>
                          <a:latin typeface="+mn-lt"/>
                          <a:ea typeface="+mn-ea"/>
                          <a:cs typeface="+mn-cs"/>
                        </a:rPr>
                        <a:t>1</a:t>
                      </a:r>
                      <a:r>
                        <a:rPr lang="sr-Cyrl-RS" sz="1000" b="1" kern="1200" dirty="0" smtClean="0">
                          <a:solidFill>
                            <a:schemeClr val="tx1"/>
                          </a:solidFill>
                          <a:effectLst/>
                          <a:latin typeface="+mn-lt"/>
                          <a:ea typeface="+mn-ea"/>
                          <a:cs typeface="+mn-cs"/>
                        </a:rPr>
                        <a:t>3</a:t>
                      </a:r>
                      <a:r>
                        <a:rPr lang="en-US" sz="1000" b="1" kern="1200" dirty="0" smtClean="0">
                          <a:solidFill>
                            <a:schemeClr val="tx1"/>
                          </a:solidFill>
                          <a:effectLst/>
                          <a:latin typeface="+mn-lt"/>
                          <a:ea typeface="+mn-ea"/>
                          <a:cs typeface="+mn-cs"/>
                        </a:rPr>
                        <a:t>.</a:t>
                      </a:r>
                      <a:endParaRPr lang="en-US" sz="1000" b="1" kern="1200" dirty="0">
                        <a:solidFill>
                          <a:schemeClr val="tx1"/>
                        </a:solidFill>
                        <a:effectLst/>
                        <a:latin typeface="+mn-lt"/>
                        <a:ea typeface="+mn-ea"/>
                        <a:cs typeface="+mn-cs"/>
                      </a:endParaRPr>
                    </a:p>
                  </a:txBody>
                  <a:tcPr marL="68580" marR="68580" marT="0" marB="0" anchor="b"/>
                </a:tc>
                <a:tc>
                  <a:txBody>
                    <a:bodyPr/>
                    <a:lstStyle/>
                    <a:p>
                      <a:pPr marL="0" marR="0" algn="just">
                        <a:spcBef>
                          <a:spcPts val="0"/>
                        </a:spcBef>
                        <a:spcAft>
                          <a:spcPts val="0"/>
                        </a:spcAft>
                      </a:pPr>
                      <a:r>
                        <a:rPr lang="sr-Cyrl-RS" sz="1500" dirty="0" smtClean="0">
                          <a:effectLst/>
                          <a:latin typeface="+mn-lt"/>
                          <a:ea typeface="Times New Roman"/>
                        </a:rPr>
                        <a:t>Градски</a:t>
                      </a:r>
                      <a:r>
                        <a:rPr lang="sr-Cyrl-RS" sz="1500" baseline="0" dirty="0" smtClean="0">
                          <a:effectLst/>
                          <a:latin typeface="+mn-lt"/>
                          <a:ea typeface="Times New Roman"/>
                        </a:rPr>
                        <a:t> музеј</a:t>
                      </a:r>
                      <a:endParaRPr lang="en-US" sz="1500" dirty="0">
                        <a:effectLst/>
                        <a:latin typeface="+mn-lt"/>
                        <a:ea typeface="Times New Roman"/>
                      </a:endParaRPr>
                    </a:p>
                  </a:txBody>
                  <a:tcPr marL="68580" marR="68580" marT="0" marB="0"/>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sr-Latn-RS" sz="1200" dirty="0" smtClean="0"/>
                        <a:t>36</a:t>
                      </a:r>
                      <a:r>
                        <a:rPr lang="sr-Cyrl-RS" sz="1200" dirty="0" smtClean="0"/>
                        <a:t>.</a:t>
                      </a:r>
                      <a:r>
                        <a:rPr lang="sr-Latn-RS" sz="1200" dirty="0" smtClean="0"/>
                        <a:t>000</a:t>
                      </a:r>
                      <a:r>
                        <a:rPr lang="sr-Cyrl-RS" sz="1200" dirty="0" smtClean="0"/>
                        <a:t>.000</a:t>
                      </a:r>
                      <a:endParaRPr lang="sr-Latn-RS" sz="1200" dirty="0" smtClean="0"/>
                    </a:p>
                  </a:txBody>
                  <a:tcPr marL="68580" marR="68580" marT="0" marB="0" anchor="b"/>
                </a:tc>
                <a:tc>
                  <a:txBody>
                    <a:bodyPr/>
                    <a:lstStyle/>
                    <a:p>
                      <a:pPr algn="r" fontAlgn="b"/>
                      <a:r>
                        <a:rPr lang="en-US" sz="1100" b="0" i="0" u="none" strike="noStrike" dirty="0" smtClean="0">
                          <a:solidFill>
                            <a:srgbClr val="000000"/>
                          </a:solidFill>
                          <a:latin typeface="Calibri"/>
                        </a:rPr>
                        <a:t>1.</a:t>
                      </a:r>
                      <a:r>
                        <a:rPr lang="sr-Latn-RS" sz="1100" b="0" i="0" u="none" strike="noStrike" dirty="0" smtClean="0">
                          <a:solidFill>
                            <a:srgbClr val="000000"/>
                          </a:solidFill>
                          <a:latin typeface="Calibri"/>
                        </a:rPr>
                        <a:t>41</a:t>
                      </a:r>
                      <a:endParaRPr lang="en-US" sz="1100" b="0" i="0" u="none" strike="noStrike" dirty="0">
                        <a:solidFill>
                          <a:srgbClr val="000000"/>
                        </a:solidFill>
                        <a:latin typeface="Calibri"/>
                      </a:endParaRPr>
                    </a:p>
                  </a:txBody>
                  <a:tcPr marL="7620" marR="7620" marT="7620" marB="0" anchor="b"/>
                </a:tc>
                <a:extLst>
                  <a:ext uri="{0D108BD9-81ED-4DB2-BD59-A6C34878D82A}">
                    <a16:rowId xmlns="" xmlns:a16="http://schemas.microsoft.com/office/drawing/2014/main" val="10017"/>
                  </a:ext>
                </a:extLst>
              </a:tr>
              <a:tr h="225961">
                <a:tc>
                  <a:txBody>
                    <a:bodyPr/>
                    <a:lstStyle/>
                    <a:p>
                      <a:pPr marL="0" marR="0" algn="ctr" defTabSz="914400" rtl="0" eaLnBrk="1" latinLnBrk="0" hangingPunct="1">
                        <a:spcBef>
                          <a:spcPts val="0"/>
                        </a:spcBef>
                        <a:spcAft>
                          <a:spcPts val="0"/>
                        </a:spcAft>
                      </a:pPr>
                      <a:r>
                        <a:rPr lang="sr-Cyrl-RS" sz="1000" b="1" kern="1200" dirty="0" smtClean="0">
                          <a:solidFill>
                            <a:schemeClr val="tx1"/>
                          </a:solidFill>
                          <a:effectLst/>
                          <a:latin typeface="+mn-lt"/>
                          <a:ea typeface="+mn-ea"/>
                          <a:cs typeface="+mn-cs"/>
                        </a:rPr>
                        <a:t>1</a:t>
                      </a:r>
                      <a:r>
                        <a:rPr lang="sr-Latn-RS" sz="1000" b="1" kern="1200" dirty="0" smtClean="0">
                          <a:solidFill>
                            <a:schemeClr val="tx1"/>
                          </a:solidFill>
                          <a:effectLst/>
                          <a:latin typeface="+mn-lt"/>
                          <a:ea typeface="+mn-ea"/>
                          <a:cs typeface="+mn-cs"/>
                        </a:rPr>
                        <a:t>4</a:t>
                      </a:r>
                      <a:r>
                        <a:rPr lang="sr-Cyrl-RS" sz="1000" b="1" kern="1200" dirty="0" smtClean="0">
                          <a:solidFill>
                            <a:schemeClr val="tx1"/>
                          </a:solidFill>
                          <a:effectLst/>
                          <a:latin typeface="+mn-lt"/>
                          <a:ea typeface="+mn-ea"/>
                          <a:cs typeface="+mn-cs"/>
                        </a:rPr>
                        <a:t>.</a:t>
                      </a:r>
                      <a:endParaRPr lang="en-US" sz="1000" b="1" kern="1200" dirty="0">
                        <a:solidFill>
                          <a:schemeClr val="tx1"/>
                        </a:solidFill>
                        <a:effectLst/>
                        <a:latin typeface="+mn-lt"/>
                        <a:ea typeface="+mn-ea"/>
                        <a:cs typeface="+mn-cs"/>
                      </a:endParaRPr>
                    </a:p>
                  </a:txBody>
                  <a:tcPr marL="68580" marR="68580" marT="0" marB="0" anchor="b"/>
                </a:tc>
                <a:tc>
                  <a:txBody>
                    <a:bodyPr/>
                    <a:lstStyle/>
                    <a:p>
                      <a:pPr marL="0" marR="0" algn="just">
                        <a:spcBef>
                          <a:spcPts val="0"/>
                        </a:spcBef>
                        <a:spcAft>
                          <a:spcPts val="0"/>
                        </a:spcAft>
                      </a:pPr>
                      <a:r>
                        <a:rPr lang="sr-Cyrl-RS" sz="1500" dirty="0" smtClean="0">
                          <a:effectLst/>
                          <a:latin typeface="+mn-lt"/>
                          <a:ea typeface="Times New Roman"/>
                        </a:rPr>
                        <a:t>Основне школе</a:t>
                      </a:r>
                    </a:p>
                  </a:txBody>
                  <a:tcPr marL="68580" marR="68580" marT="0" marB="0"/>
                </a:tc>
                <a:tc>
                  <a:txBody>
                    <a:bodyPr/>
                    <a:lstStyle/>
                    <a:p>
                      <a:pPr algn="r"/>
                      <a:r>
                        <a:rPr lang="sr-Cyrl-RS" sz="1200" dirty="0" smtClean="0"/>
                        <a:t>1</a:t>
                      </a:r>
                      <a:r>
                        <a:rPr lang="sr-Latn-RS" sz="1200" dirty="0" smtClean="0"/>
                        <a:t>39</a:t>
                      </a:r>
                      <a:r>
                        <a:rPr lang="sr-Cyrl-RS" sz="1200" dirty="0" smtClean="0"/>
                        <a:t>.</a:t>
                      </a:r>
                      <a:r>
                        <a:rPr lang="sr-Latn-RS" sz="1200" dirty="0" smtClean="0"/>
                        <a:t>080</a:t>
                      </a:r>
                      <a:r>
                        <a:rPr lang="sr-Cyrl-RS" sz="1200" dirty="0" smtClean="0"/>
                        <a:t>.</a:t>
                      </a:r>
                      <a:r>
                        <a:rPr lang="sr-Latn-RS" sz="1200" dirty="0" smtClean="0"/>
                        <a:t>000</a:t>
                      </a:r>
                      <a:endParaRPr lang="sr-Latn-RS" sz="1200" dirty="0"/>
                    </a:p>
                  </a:txBody>
                  <a:tcPr marL="68580" marR="68580" marT="0" marB="0" anchor="b"/>
                </a:tc>
                <a:tc>
                  <a:txBody>
                    <a:bodyPr/>
                    <a:lstStyle/>
                    <a:p>
                      <a:pPr algn="r" fontAlgn="b"/>
                      <a:r>
                        <a:rPr lang="en-US" sz="1100" b="0" i="0" u="none" strike="noStrike" dirty="0" smtClean="0">
                          <a:solidFill>
                            <a:srgbClr val="000000"/>
                          </a:solidFill>
                          <a:latin typeface="Calibri"/>
                        </a:rPr>
                        <a:t>5.</a:t>
                      </a:r>
                      <a:r>
                        <a:rPr lang="sr-Latn-RS" sz="1100" b="0" i="0" u="none" strike="noStrike" dirty="0" smtClean="0">
                          <a:solidFill>
                            <a:srgbClr val="000000"/>
                          </a:solidFill>
                          <a:latin typeface="Calibri"/>
                        </a:rPr>
                        <a:t>44</a:t>
                      </a:r>
                      <a:endParaRPr lang="en-US" sz="1100" b="0" i="0" u="none" strike="noStrike" dirty="0">
                        <a:solidFill>
                          <a:srgbClr val="000000"/>
                        </a:solidFill>
                        <a:latin typeface="Calibri"/>
                      </a:endParaRPr>
                    </a:p>
                  </a:txBody>
                  <a:tcPr marL="7620" marR="7620" marT="7620" marB="0" anchor="b"/>
                </a:tc>
                <a:extLst>
                  <a:ext uri="{0D108BD9-81ED-4DB2-BD59-A6C34878D82A}">
                    <a16:rowId xmlns="" xmlns:a16="http://schemas.microsoft.com/office/drawing/2014/main" val="10018"/>
                  </a:ext>
                </a:extLst>
              </a:tr>
              <a:tr h="225961">
                <a:tc>
                  <a:txBody>
                    <a:bodyPr/>
                    <a:lstStyle/>
                    <a:p>
                      <a:pPr marL="0" marR="0" algn="ctr" defTabSz="914400" rtl="0" eaLnBrk="1" latinLnBrk="0" hangingPunct="1">
                        <a:spcBef>
                          <a:spcPts val="0"/>
                        </a:spcBef>
                        <a:spcAft>
                          <a:spcPts val="0"/>
                        </a:spcAft>
                      </a:pPr>
                      <a:r>
                        <a:rPr lang="sr-Cyrl-RS" sz="1000" b="1" kern="1200" dirty="0" smtClean="0">
                          <a:solidFill>
                            <a:schemeClr val="tx1"/>
                          </a:solidFill>
                          <a:effectLst/>
                          <a:latin typeface="+mn-lt"/>
                          <a:ea typeface="+mn-ea"/>
                          <a:cs typeface="+mn-cs"/>
                        </a:rPr>
                        <a:t>1</a:t>
                      </a:r>
                      <a:r>
                        <a:rPr lang="sr-Latn-RS" sz="1000" b="1" kern="1200" dirty="0" smtClean="0">
                          <a:solidFill>
                            <a:schemeClr val="tx1"/>
                          </a:solidFill>
                          <a:effectLst/>
                          <a:latin typeface="+mn-lt"/>
                          <a:ea typeface="+mn-ea"/>
                          <a:cs typeface="+mn-cs"/>
                        </a:rPr>
                        <a:t>5.</a:t>
                      </a:r>
                      <a:endParaRPr lang="en-US" sz="1000" b="1" kern="1200" dirty="0">
                        <a:solidFill>
                          <a:schemeClr val="tx1"/>
                        </a:solidFill>
                        <a:effectLst/>
                        <a:latin typeface="+mn-lt"/>
                        <a:ea typeface="+mn-ea"/>
                        <a:cs typeface="+mn-cs"/>
                      </a:endParaRPr>
                    </a:p>
                  </a:txBody>
                  <a:tcPr marL="68580" marR="68580" marT="0" marB="0" anchor="b"/>
                </a:tc>
                <a:tc>
                  <a:txBody>
                    <a:bodyPr/>
                    <a:lstStyle/>
                    <a:p>
                      <a:pPr marL="0" marR="0" algn="just">
                        <a:spcBef>
                          <a:spcPts val="0"/>
                        </a:spcBef>
                        <a:spcAft>
                          <a:spcPts val="0"/>
                        </a:spcAft>
                      </a:pPr>
                      <a:r>
                        <a:rPr lang="sr-Cyrl-RS" sz="1500" dirty="0" smtClean="0">
                          <a:effectLst/>
                          <a:latin typeface="+mn-lt"/>
                          <a:ea typeface="Times New Roman"/>
                        </a:rPr>
                        <a:t>Средње школе</a:t>
                      </a:r>
                      <a:endParaRPr lang="en-US" sz="1500" dirty="0">
                        <a:effectLst/>
                        <a:latin typeface="+mn-lt"/>
                        <a:ea typeface="Times New Roman"/>
                      </a:endParaRPr>
                    </a:p>
                  </a:txBody>
                  <a:tcPr marL="68580" marR="68580" marT="0" marB="0"/>
                </a:tc>
                <a:tc>
                  <a:txBody>
                    <a:bodyPr/>
                    <a:lstStyle/>
                    <a:p>
                      <a:pPr marL="0" marR="0" algn="r">
                        <a:spcBef>
                          <a:spcPts val="0"/>
                        </a:spcBef>
                        <a:spcAft>
                          <a:spcPts val="0"/>
                        </a:spcAft>
                      </a:pPr>
                      <a:r>
                        <a:rPr lang="sr-Latn-RS" sz="1200" dirty="0" smtClean="0">
                          <a:effectLst/>
                          <a:latin typeface="Times New Roman"/>
                          <a:ea typeface="Times New Roman"/>
                        </a:rPr>
                        <a:t>51</a:t>
                      </a:r>
                      <a:r>
                        <a:rPr lang="sr-Cyrl-RS" sz="1200" dirty="0" smtClean="0">
                          <a:effectLst/>
                          <a:latin typeface="Times New Roman"/>
                          <a:ea typeface="Times New Roman"/>
                        </a:rPr>
                        <a:t>.</a:t>
                      </a:r>
                      <a:r>
                        <a:rPr lang="sr-Latn-RS" sz="1200" dirty="0" smtClean="0">
                          <a:effectLst/>
                          <a:latin typeface="Times New Roman"/>
                          <a:ea typeface="Times New Roman"/>
                        </a:rPr>
                        <a:t>350</a:t>
                      </a:r>
                      <a:r>
                        <a:rPr lang="sr-Cyrl-RS" sz="1200" dirty="0" smtClean="0">
                          <a:effectLst/>
                          <a:latin typeface="Times New Roman"/>
                          <a:ea typeface="Times New Roman"/>
                        </a:rPr>
                        <a:t>.000</a:t>
                      </a:r>
                      <a:endParaRPr lang="en-US" sz="1200" dirty="0">
                        <a:effectLst/>
                        <a:latin typeface="Times New Roman"/>
                        <a:ea typeface="Times New Roman"/>
                      </a:endParaRPr>
                    </a:p>
                  </a:txBody>
                  <a:tcPr marL="68580" marR="68580" marT="0" marB="0" anchor="b"/>
                </a:tc>
                <a:tc>
                  <a:txBody>
                    <a:bodyPr/>
                    <a:lstStyle/>
                    <a:p>
                      <a:pPr algn="r" fontAlgn="b"/>
                      <a:r>
                        <a:rPr lang="en-US" sz="1100" b="0" i="0" u="none" strike="noStrike" dirty="0" smtClean="0">
                          <a:solidFill>
                            <a:srgbClr val="000000"/>
                          </a:solidFill>
                          <a:latin typeface="Calibri"/>
                        </a:rPr>
                        <a:t>2.</a:t>
                      </a:r>
                      <a:r>
                        <a:rPr lang="sr-Latn-RS" sz="1100" b="0" i="0" u="none" strike="noStrike" dirty="0" smtClean="0">
                          <a:solidFill>
                            <a:srgbClr val="000000"/>
                          </a:solidFill>
                          <a:latin typeface="Calibri"/>
                        </a:rPr>
                        <a:t>0</a:t>
                      </a:r>
                      <a:r>
                        <a:rPr lang="en-US" sz="1100" b="0" i="0" u="none" strike="noStrike" dirty="0" smtClean="0">
                          <a:solidFill>
                            <a:srgbClr val="000000"/>
                          </a:solidFill>
                          <a:latin typeface="Calibri"/>
                        </a:rPr>
                        <a:t>1</a:t>
                      </a:r>
                      <a:endParaRPr lang="en-US" sz="1100" b="0" i="0" u="none" strike="noStrike" dirty="0">
                        <a:solidFill>
                          <a:srgbClr val="000000"/>
                        </a:solidFill>
                        <a:latin typeface="Calibri"/>
                      </a:endParaRPr>
                    </a:p>
                  </a:txBody>
                  <a:tcPr marL="7620" marR="7620" marT="7620" marB="0" anchor="b"/>
                </a:tc>
                <a:extLst>
                  <a:ext uri="{0D108BD9-81ED-4DB2-BD59-A6C34878D82A}">
                    <a16:rowId xmlns="" xmlns:a16="http://schemas.microsoft.com/office/drawing/2014/main" val="10019"/>
                  </a:ext>
                </a:extLst>
              </a:tr>
              <a:tr h="189728">
                <a:tc>
                  <a:txBody>
                    <a:bodyPr/>
                    <a:lstStyle/>
                    <a:p>
                      <a:pPr marL="0" marR="0" algn="ctr" defTabSz="914400" rtl="0" eaLnBrk="1" latinLnBrk="0" hangingPunct="1">
                        <a:spcBef>
                          <a:spcPts val="0"/>
                        </a:spcBef>
                        <a:spcAft>
                          <a:spcPts val="0"/>
                        </a:spcAft>
                      </a:pPr>
                      <a:r>
                        <a:rPr lang="sr-Cyrl-RS" sz="1000" b="1" kern="1200" dirty="0" smtClean="0">
                          <a:solidFill>
                            <a:schemeClr val="tx1"/>
                          </a:solidFill>
                          <a:effectLst/>
                          <a:latin typeface="+mn-lt"/>
                          <a:ea typeface="+mn-ea"/>
                          <a:cs typeface="+mn-cs"/>
                        </a:rPr>
                        <a:t>1</a:t>
                      </a:r>
                      <a:r>
                        <a:rPr lang="sr-Latn-RS" sz="1000" b="1" kern="1200" dirty="0" smtClean="0">
                          <a:solidFill>
                            <a:schemeClr val="tx1"/>
                          </a:solidFill>
                          <a:effectLst/>
                          <a:latin typeface="+mn-lt"/>
                          <a:ea typeface="+mn-ea"/>
                          <a:cs typeface="+mn-cs"/>
                        </a:rPr>
                        <a:t>6.</a:t>
                      </a:r>
                      <a:endParaRPr lang="en-US" sz="1000" b="1" kern="1200" dirty="0">
                        <a:solidFill>
                          <a:schemeClr val="tx1"/>
                        </a:solidFill>
                        <a:effectLst/>
                        <a:latin typeface="+mn-lt"/>
                        <a:ea typeface="+mn-ea"/>
                        <a:cs typeface="+mn-cs"/>
                      </a:endParaRPr>
                    </a:p>
                  </a:txBody>
                  <a:tcPr marL="68580" marR="68580" marT="0" marB="0" anchor="b"/>
                </a:tc>
                <a:tc>
                  <a:txBody>
                    <a:bodyPr/>
                    <a:lstStyle/>
                    <a:p>
                      <a:pPr marL="0" marR="0" algn="l">
                        <a:spcBef>
                          <a:spcPts val="0"/>
                        </a:spcBef>
                        <a:spcAft>
                          <a:spcPts val="0"/>
                        </a:spcAft>
                      </a:pPr>
                      <a:r>
                        <a:rPr lang="sr-Cyrl-RS" sz="1500" b="0" dirty="0" smtClean="0">
                          <a:effectLst/>
                          <a:latin typeface="Calibri" pitchFamily="34" charset="0"/>
                          <a:ea typeface="Times New Roman"/>
                        </a:rPr>
                        <a:t>Дом здравља</a:t>
                      </a:r>
                      <a:r>
                        <a:rPr lang="sr-Cyrl-RS" sz="1500" b="0" baseline="0" dirty="0" smtClean="0">
                          <a:effectLst/>
                          <a:latin typeface="Calibri" pitchFamily="34" charset="0"/>
                          <a:ea typeface="Times New Roman"/>
                        </a:rPr>
                        <a:t> и Апотека</a:t>
                      </a:r>
                      <a:endParaRPr lang="en-US" sz="1500" b="0" dirty="0">
                        <a:effectLst/>
                        <a:latin typeface="Calibri" pitchFamily="34" charset="0"/>
                        <a:ea typeface="Times New Roman"/>
                      </a:endParaRPr>
                    </a:p>
                  </a:txBody>
                  <a:tcPr marL="68580" marR="68580" marT="0" marB="0" anchor="b"/>
                </a:tc>
                <a:tc>
                  <a:txBody>
                    <a:bodyPr/>
                    <a:lstStyle/>
                    <a:p>
                      <a:pPr marL="0" marR="0" algn="r">
                        <a:spcBef>
                          <a:spcPts val="0"/>
                        </a:spcBef>
                        <a:spcAft>
                          <a:spcPts val="0"/>
                        </a:spcAft>
                      </a:pPr>
                      <a:r>
                        <a:rPr lang="sr-Latn-RS" sz="1200" dirty="0" smtClean="0">
                          <a:effectLst/>
                          <a:latin typeface="Times New Roman"/>
                          <a:ea typeface="Times New Roman"/>
                        </a:rPr>
                        <a:t>14.500.000</a:t>
                      </a:r>
                      <a:endParaRPr lang="en-US" sz="1200" dirty="0">
                        <a:effectLst/>
                        <a:latin typeface="Times New Roman"/>
                        <a:ea typeface="Times New Roman"/>
                      </a:endParaRPr>
                    </a:p>
                  </a:txBody>
                  <a:tcPr marL="68580" marR="68580" marT="0" marB="0" anchor="b"/>
                </a:tc>
                <a:tc>
                  <a:txBody>
                    <a:bodyPr/>
                    <a:lstStyle/>
                    <a:p>
                      <a:pPr algn="r" fontAlgn="b"/>
                      <a:r>
                        <a:rPr lang="en-US" sz="1100" b="0" i="0" u="none" strike="noStrike" dirty="0" smtClean="0">
                          <a:solidFill>
                            <a:srgbClr val="000000"/>
                          </a:solidFill>
                          <a:latin typeface="Calibri"/>
                        </a:rPr>
                        <a:t>0.5</a:t>
                      </a:r>
                      <a:r>
                        <a:rPr lang="sr-Latn-RS" sz="1100" b="0" i="0" u="none" strike="noStrike" dirty="0" smtClean="0">
                          <a:solidFill>
                            <a:srgbClr val="000000"/>
                          </a:solidFill>
                          <a:latin typeface="Calibri"/>
                        </a:rPr>
                        <a:t>7</a:t>
                      </a:r>
                      <a:endParaRPr lang="en-US" sz="1100" b="0" i="0" u="none" strike="noStrike" dirty="0">
                        <a:solidFill>
                          <a:srgbClr val="000000"/>
                        </a:solidFill>
                        <a:latin typeface="Calibri"/>
                      </a:endParaRPr>
                    </a:p>
                  </a:txBody>
                  <a:tcPr marL="7620" marR="7620" marT="7620" marB="0" anchor="b"/>
                </a:tc>
                <a:extLst>
                  <a:ext uri="{0D108BD9-81ED-4DB2-BD59-A6C34878D82A}">
                    <a16:rowId xmlns="" xmlns:a16="http://schemas.microsoft.com/office/drawing/2014/main" val="10020"/>
                  </a:ext>
                </a:extLst>
              </a:tr>
            </a:tbl>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Tree>
    <p:extLst>
      <p:ext uri="{BB962C8B-B14F-4D97-AF65-F5344CB8AC3E}">
        <p14:creationId xmlns="" xmlns:p14="http://schemas.microsoft.com/office/powerpoint/2010/main" val="28476137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25"/>
          <p:cNvSpPr>
            <a:spLocks noGrp="1"/>
          </p:cNvSpPr>
          <p:nvPr>
            <p:ph type="sldNum" sz="quarter" idx="12"/>
          </p:nvPr>
        </p:nvSpPr>
        <p:spPr/>
        <p:txBody>
          <a:bodyPr/>
          <a:lstStyle/>
          <a:p>
            <a:fld id="{B6F15528-21DE-4FAA-801E-634DDDAF4B2B}" type="slidenum">
              <a:rPr lang="en-US" smtClean="0"/>
              <a:pPr/>
              <a:t>2</a:t>
            </a:fld>
            <a:endParaRPr lang="en-US"/>
          </a:p>
        </p:txBody>
      </p:sp>
      <p:pic>
        <p:nvPicPr>
          <p:cNvPr id="1027" name="Picture 3" descr="C:\Users\ddakic\Desktop\20190109 mstupar\BezSlike-04.jp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716016" y="3356992"/>
            <a:ext cx="3623581" cy="2415721"/>
          </a:xfrm>
          <a:prstGeom prst="rect">
            <a:avLst/>
          </a:prstGeom>
          <a:noFill/>
          <a:extLst>
            <a:ext uri="{909E8E84-426E-40DD-AFC4-6F175D3DCCD1}">
              <a14:hiddenFill xmlns="" xmlns:a14="http://schemas.microsoft.com/office/drawing/2010/main">
                <a:solidFill>
                  <a:srgbClr val="FFFFFF"/>
                </a:solidFill>
              </a14:hiddenFill>
            </a:ext>
          </a:extLst>
        </p:spPr>
      </p:pic>
      <p:pic>
        <p:nvPicPr>
          <p:cNvPr id="1028" name="Picture 4" descr="C:\Users\ddakic\Desktop\20190109 mstupar\BezSlike-05.jpg"/>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5148064" y="433254"/>
            <a:ext cx="3739344" cy="2492896"/>
          </a:xfrm>
          <a:prstGeom prst="rect">
            <a:avLst/>
          </a:prstGeom>
          <a:noFill/>
          <a:extLst>
            <a:ext uri="{909E8E84-426E-40DD-AFC4-6F175D3DCCD1}">
              <a14:hiddenFill xmlns="" xmlns:a14="http://schemas.microsoft.com/office/drawing/2010/main">
                <a:solidFill>
                  <a:srgbClr val="FFFFFF"/>
                </a:solidFill>
              </a14:hiddenFill>
            </a:ext>
          </a:extLst>
        </p:spPr>
      </p:pic>
      <p:pic>
        <p:nvPicPr>
          <p:cNvPr id="1029" name="Picture 5" descr="C:\Users\ddakic\Desktop\20190109 mstupar\BezSlike-03.jpg"/>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539552" y="332656"/>
            <a:ext cx="4041138" cy="2694092"/>
          </a:xfrm>
          <a:prstGeom prst="rect">
            <a:avLst/>
          </a:prstGeom>
          <a:noFill/>
          <a:extLst>
            <a:ext uri="{909E8E84-426E-40DD-AFC4-6F175D3DCCD1}">
              <a14:hiddenFill xmlns="" xmlns:a14="http://schemas.microsoft.com/office/drawing/2010/main">
                <a:solidFill>
                  <a:srgbClr val="FFFFFF"/>
                </a:solidFill>
              </a14:hiddenFill>
            </a:ext>
          </a:extLst>
        </p:spPr>
      </p:pic>
      <p:pic>
        <p:nvPicPr>
          <p:cNvPr id="1030" name="Picture 6" descr="C:\Users\ddakic\Desktop\20190109 mstupar\ovrscu1.jpg"/>
          <p:cNvPicPr>
            <a:picLocks noChangeAspect="1" noChangeArrowheads="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179512" y="3501008"/>
            <a:ext cx="4002130" cy="2926557"/>
          </a:xfrm>
          <a:prstGeom prst="rect">
            <a:avLst/>
          </a:prstGeom>
          <a:noFill/>
          <a:extLst>
            <a:ext uri="{909E8E84-426E-40DD-AFC4-6F175D3DCCD1}">
              <a14:hiddenFill xmlns="" xmlns:a14="http://schemas.microsoft.com/office/drawing/2010/main">
                <a:solidFill>
                  <a:srgbClr val="FFFFFF"/>
                </a:solidFill>
              </a14:hiddenFill>
            </a:ext>
          </a:extLst>
        </p:spPr>
      </p:pic>
    </p:spTree>
    <p:custDataLst>
      <p:tags r:id="rId1"/>
    </p:custDataLst>
    <p:extLst>
      <p:ext uri="{BB962C8B-B14F-4D97-AF65-F5344CB8AC3E}">
        <p14:creationId xmlns="" xmlns:p14="http://schemas.microsoft.com/office/powerpoint/2010/main" val="20670875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 xmlns:p14="http://schemas.microsoft.com/office/powerpoint/2010/main" val="339571545"/>
              </p:ext>
            </p:extLst>
          </p:nvPr>
        </p:nvGraphicFramePr>
        <p:xfrm>
          <a:off x="785786" y="1142985"/>
          <a:ext cx="7632279" cy="5830045"/>
        </p:xfrm>
        <a:graphic>
          <a:graphicData uri="http://schemas.openxmlformats.org/drawingml/2006/table">
            <a:tbl>
              <a:tblPr firstRow="1" firstCol="1" bandRow="1">
                <a:tableStyleId>{E8B1032C-EA38-4F05-BA0D-38AFFFC7BED3}</a:tableStyleId>
              </a:tblPr>
              <a:tblGrid>
                <a:gridCol w="4228630">
                  <a:extLst>
                    <a:ext uri="{9D8B030D-6E8A-4147-A177-3AD203B41FA5}">
                      <a16:colId xmlns="" xmlns:a16="http://schemas.microsoft.com/office/drawing/2014/main" val="20000"/>
                    </a:ext>
                  </a:extLst>
                </a:gridCol>
                <a:gridCol w="1001303">
                  <a:extLst>
                    <a:ext uri="{9D8B030D-6E8A-4147-A177-3AD203B41FA5}">
                      <a16:colId xmlns="" xmlns:a16="http://schemas.microsoft.com/office/drawing/2014/main" val="20001"/>
                    </a:ext>
                  </a:extLst>
                </a:gridCol>
                <a:gridCol w="1201173">
                  <a:extLst>
                    <a:ext uri="{9D8B030D-6E8A-4147-A177-3AD203B41FA5}">
                      <a16:colId xmlns="" xmlns:a16="http://schemas.microsoft.com/office/drawing/2014/main" val="20002"/>
                    </a:ext>
                  </a:extLst>
                </a:gridCol>
                <a:gridCol w="1201173">
                  <a:extLst>
                    <a:ext uri="{9D8B030D-6E8A-4147-A177-3AD203B41FA5}">
                      <a16:colId xmlns="" xmlns:a16="http://schemas.microsoft.com/office/drawing/2014/main" val="20003"/>
                    </a:ext>
                  </a:extLst>
                </a:gridCol>
              </a:tblGrid>
              <a:tr h="466199">
                <a:tc rowSpan="2">
                  <a:txBody>
                    <a:bodyPr/>
                    <a:lstStyle/>
                    <a:p>
                      <a:pPr marL="0" marR="0" algn="ctr">
                        <a:spcBef>
                          <a:spcPts val="0"/>
                        </a:spcBef>
                        <a:spcAft>
                          <a:spcPts val="0"/>
                        </a:spcAft>
                      </a:pPr>
                      <a:r>
                        <a:rPr lang="sr-Cyrl-RS" sz="1600" dirty="0">
                          <a:effectLst/>
                        </a:rPr>
                        <a:t>Назив пројекта</a:t>
                      </a:r>
                      <a:endParaRPr lang="en-US" sz="1600" dirty="0">
                        <a:effectLst/>
                        <a:latin typeface="Calibri" panose="020F0502020204030204" pitchFamily="34" charset="0"/>
                        <a:ea typeface="Times New Roman"/>
                        <a:cs typeface="Calibri" panose="020F0502020204030204" pitchFamily="34" charset="0"/>
                      </a:endParaRPr>
                    </a:p>
                  </a:txBody>
                  <a:tcPr marL="68580" marR="68580" marT="0" marB="0" anchor="ctr"/>
                </a:tc>
                <a:tc gridSpan="3">
                  <a:txBody>
                    <a:bodyPr/>
                    <a:lstStyle/>
                    <a:p>
                      <a:pPr marL="0" marR="0" algn="ctr">
                        <a:spcBef>
                          <a:spcPts val="0"/>
                        </a:spcBef>
                        <a:spcAft>
                          <a:spcPts val="0"/>
                        </a:spcAft>
                      </a:pPr>
                      <a:r>
                        <a:rPr lang="en-US" sz="1600" dirty="0">
                          <a:effectLst/>
                        </a:rPr>
                        <a:t> </a:t>
                      </a:r>
                      <a:r>
                        <a:rPr lang="sr-Cyrl-RS" sz="1400" dirty="0">
                          <a:effectLst/>
                        </a:rPr>
                        <a:t>Планирана средства </a:t>
                      </a:r>
                      <a:endParaRPr lang="sr-Cyrl-RS" sz="1400" dirty="0" smtClean="0">
                        <a:effectLst/>
                      </a:endParaRPr>
                    </a:p>
                    <a:p>
                      <a:pPr marL="0" marR="0" algn="ctr">
                        <a:spcBef>
                          <a:spcPts val="0"/>
                        </a:spcBef>
                        <a:spcAft>
                          <a:spcPts val="0"/>
                        </a:spcAft>
                      </a:pPr>
                      <a:r>
                        <a:rPr lang="sr-Cyrl-RS" sz="1400" dirty="0" smtClean="0">
                          <a:effectLst/>
                        </a:rPr>
                        <a:t>(</a:t>
                      </a:r>
                      <a:r>
                        <a:rPr lang="sr-Cyrl-RS" sz="1400" dirty="0">
                          <a:effectLst/>
                        </a:rPr>
                        <a:t>и</a:t>
                      </a:r>
                      <a:r>
                        <a:rPr lang="en-US" sz="1400" dirty="0" err="1">
                          <a:effectLst/>
                        </a:rPr>
                        <a:t>знос</a:t>
                      </a:r>
                      <a:r>
                        <a:rPr lang="en-US" sz="1400" dirty="0">
                          <a:effectLst/>
                        </a:rPr>
                        <a:t> у </a:t>
                      </a:r>
                      <a:r>
                        <a:rPr lang="en-US" sz="1400" dirty="0" err="1">
                          <a:effectLst/>
                        </a:rPr>
                        <a:t>динарима</a:t>
                      </a:r>
                      <a:r>
                        <a:rPr lang="sr-Cyrl-RS" sz="1400" dirty="0">
                          <a:effectLst/>
                        </a:rPr>
                        <a:t>)</a:t>
                      </a:r>
                      <a:endParaRPr lang="en-US" sz="1400" dirty="0">
                        <a:effectLst/>
                        <a:latin typeface="Times New Roman"/>
                        <a:ea typeface="Times New Roman"/>
                      </a:endParaRPr>
                    </a:p>
                  </a:txBody>
                  <a:tcPr marL="68580" marR="68580" marT="0" marB="0" anchor="b"/>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0"/>
                  </a:ext>
                </a:extLst>
              </a:tr>
              <a:tr h="294618">
                <a:tc vMerge="1">
                  <a:txBody>
                    <a:bodyPr/>
                    <a:lstStyle/>
                    <a:p>
                      <a:endParaRPr lang="en-US"/>
                    </a:p>
                  </a:txBody>
                  <a:tcPr/>
                </a:tc>
                <a:tc>
                  <a:txBody>
                    <a:bodyPr/>
                    <a:lstStyle/>
                    <a:p>
                      <a:pPr marL="0" marR="0" algn="ctr">
                        <a:spcBef>
                          <a:spcPts val="0"/>
                        </a:spcBef>
                        <a:spcAft>
                          <a:spcPts val="0"/>
                        </a:spcAft>
                      </a:pPr>
                      <a:r>
                        <a:rPr lang="en-US" sz="1500" dirty="0" smtClean="0">
                          <a:effectLst/>
                        </a:rPr>
                        <a:t>202</a:t>
                      </a:r>
                      <a:r>
                        <a:rPr lang="sr-Latn-RS" sz="1500" dirty="0" smtClean="0">
                          <a:effectLst/>
                        </a:rPr>
                        <a:t>2</a:t>
                      </a:r>
                      <a:endParaRPr lang="en-US" sz="1500" b="1" i="0" dirty="0">
                        <a:solidFill>
                          <a:schemeClr val="bg1"/>
                        </a:solidFill>
                        <a:effectLst/>
                        <a:latin typeface="Times New Roman"/>
                        <a:ea typeface="Times New Roman"/>
                      </a:endParaRPr>
                    </a:p>
                  </a:txBody>
                  <a:tcPr marL="68580" marR="68580" marT="0" marB="0" anchor="b"/>
                </a:tc>
                <a:tc>
                  <a:txBody>
                    <a:bodyPr/>
                    <a:lstStyle/>
                    <a:p>
                      <a:pPr marL="0" marR="0" algn="ctr">
                        <a:spcBef>
                          <a:spcPts val="0"/>
                        </a:spcBef>
                        <a:spcAft>
                          <a:spcPts val="0"/>
                        </a:spcAft>
                      </a:pPr>
                      <a:r>
                        <a:rPr lang="en-US" sz="1500" dirty="0" smtClean="0">
                          <a:effectLst/>
                        </a:rPr>
                        <a:t>202</a:t>
                      </a:r>
                      <a:r>
                        <a:rPr lang="sr-Latn-RS" sz="1500" dirty="0" smtClean="0">
                          <a:effectLst/>
                        </a:rPr>
                        <a:t>3</a:t>
                      </a:r>
                      <a:endParaRPr lang="en-US" sz="1500" b="1" i="0" dirty="0">
                        <a:solidFill>
                          <a:schemeClr val="bg1"/>
                        </a:solidFill>
                        <a:effectLst/>
                        <a:latin typeface="Times New Roman"/>
                        <a:ea typeface="Times New Roman"/>
                      </a:endParaRPr>
                    </a:p>
                  </a:txBody>
                  <a:tcPr marL="68580" marR="68580" marT="0" marB="0" anchor="b"/>
                </a:tc>
                <a:tc>
                  <a:txBody>
                    <a:bodyPr/>
                    <a:lstStyle/>
                    <a:p>
                      <a:pPr marL="0" marR="0" algn="ctr">
                        <a:spcBef>
                          <a:spcPts val="0"/>
                        </a:spcBef>
                        <a:spcAft>
                          <a:spcPts val="0"/>
                        </a:spcAft>
                      </a:pPr>
                      <a:r>
                        <a:rPr lang="en-US" sz="1500" dirty="0" smtClean="0">
                          <a:effectLst/>
                        </a:rPr>
                        <a:t>202</a:t>
                      </a:r>
                      <a:r>
                        <a:rPr lang="sr-Latn-RS" sz="1500" smtClean="0">
                          <a:effectLst/>
                        </a:rPr>
                        <a:t>4</a:t>
                      </a:r>
                      <a:endParaRPr lang="en-US" sz="1500" b="1" i="0" dirty="0">
                        <a:solidFill>
                          <a:schemeClr val="bg1"/>
                        </a:solidFill>
                        <a:effectLst/>
                        <a:latin typeface="Times New Roman"/>
                        <a:ea typeface="Times New Roman"/>
                      </a:endParaRPr>
                    </a:p>
                  </a:txBody>
                  <a:tcPr marL="68580" marR="68580" marT="0" marB="0" anchor="b"/>
                </a:tc>
                <a:extLst>
                  <a:ext uri="{0D108BD9-81ED-4DB2-BD59-A6C34878D82A}">
                    <a16:rowId xmlns="" xmlns:a16="http://schemas.microsoft.com/office/drawing/2014/main" val="10001"/>
                  </a:ext>
                </a:extLst>
              </a:tr>
              <a:tr h="334641">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1.Изградња и реконструкција </a:t>
                      </a:r>
                      <a:r>
                        <a:rPr lang="sr-Cyrl-RS" sz="1100" baseline="0" dirty="0" smtClean="0">
                          <a:effectLst/>
                          <a:latin typeface="Arial Narrow" pitchFamily="34" charset="0"/>
                          <a:ea typeface="Times New Roman"/>
                          <a:cs typeface="Rod" pitchFamily="49" charset="-79"/>
                        </a:rPr>
                        <a:t> улица,путева и других јавних површина</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Latn-RS" sz="1100" dirty="0" smtClean="0">
                          <a:effectLst/>
                          <a:latin typeface="Times New Roman"/>
                          <a:ea typeface="Times New Roman"/>
                        </a:rPr>
                        <a:t>68.023.336</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a:effectLst/>
                        <a:latin typeface="Times New Roman"/>
                        <a:ea typeface="Times New Roman"/>
                      </a:endParaRPr>
                    </a:p>
                  </a:txBody>
                  <a:tcPr marL="68580" marR="68580" marT="0" marB="0" anchor="ctr"/>
                </a:tc>
                <a:extLst>
                  <a:ext uri="{0D108BD9-81ED-4DB2-BD59-A6C34878D82A}">
                    <a16:rowId xmlns="" xmlns:a16="http://schemas.microsoft.com/office/drawing/2014/main" val="10002"/>
                  </a:ext>
                </a:extLst>
              </a:tr>
              <a:tr h="334641">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2.Одржива</a:t>
                      </a:r>
                      <a:r>
                        <a:rPr lang="sr-Cyrl-RS" sz="1100" baseline="0" dirty="0" smtClean="0">
                          <a:effectLst/>
                          <a:latin typeface="Arial Narrow" pitchFamily="34" charset="0"/>
                          <a:ea typeface="Times New Roman"/>
                          <a:cs typeface="Rod" pitchFamily="49" charset="-79"/>
                        </a:rPr>
                        <a:t> заједничка мрежа за ванредне ситуације у Банату</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Latn-RS" sz="1100" dirty="0" smtClean="0">
                          <a:effectLst/>
                          <a:latin typeface="Times New Roman"/>
                          <a:ea typeface="Times New Roman"/>
                        </a:rPr>
                        <a:t>3.790.000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03"/>
                  </a:ext>
                </a:extLst>
              </a:tr>
              <a:tr h="403275">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3.Изградња канализације</a:t>
                      </a:r>
                      <a:r>
                        <a:rPr lang="sr-Cyrl-RS" sz="1100" baseline="0" dirty="0" smtClean="0">
                          <a:effectLst/>
                          <a:latin typeface="Arial Narrow" pitchFamily="34" charset="0"/>
                          <a:ea typeface="Times New Roman"/>
                          <a:cs typeface="Rod" pitchFamily="49" charset="-79"/>
                        </a:rPr>
                        <a:t> употребљених отпадних вода у насељеном месту Павлиш</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Latn-RS" sz="1100" dirty="0" smtClean="0">
                          <a:effectLst/>
                          <a:latin typeface="Times New Roman"/>
                          <a:ea typeface="Times New Roman"/>
                        </a:rPr>
                        <a:t>10.000.000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04"/>
                  </a:ext>
                </a:extLst>
              </a:tr>
              <a:tr h="201637">
                <a:tc>
                  <a:txBody>
                    <a:bodyPr/>
                    <a:lstStyle/>
                    <a:p>
                      <a:pPr marL="0" marR="0">
                        <a:spcBef>
                          <a:spcPts val="0"/>
                        </a:spcBef>
                        <a:spcAft>
                          <a:spcPts val="0"/>
                        </a:spcAft>
                      </a:pPr>
                      <a:r>
                        <a:rPr lang="sr-Cyrl-RS" sz="1100" b="1" dirty="0" smtClean="0">
                          <a:effectLst/>
                          <a:latin typeface="Arial Narrow" pitchFamily="34" charset="0"/>
                          <a:ea typeface="Times New Roman"/>
                          <a:cs typeface="Rod" pitchFamily="49" charset="-79"/>
                        </a:rPr>
                        <a:t>4.Социјално</a:t>
                      </a:r>
                      <a:r>
                        <a:rPr lang="sr-Cyrl-RS" sz="1100" b="1" baseline="0" dirty="0" smtClean="0">
                          <a:effectLst/>
                          <a:latin typeface="Arial Narrow" pitchFamily="34" charset="0"/>
                          <a:ea typeface="Times New Roman"/>
                          <a:cs typeface="Rod" pitchFamily="49" charset="-79"/>
                        </a:rPr>
                        <a:t> становање у Балати</a:t>
                      </a:r>
                      <a:endParaRPr lang="en-US" sz="1100" b="1"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Latn-RS" sz="1100" dirty="0" smtClean="0">
                          <a:effectLst/>
                          <a:latin typeface="Times New Roman"/>
                          <a:ea typeface="Times New Roman"/>
                        </a:rPr>
                        <a:t>76.987.00</a:t>
                      </a:r>
                      <a:r>
                        <a:rPr lang="sr-Cyrl-RS" sz="1100" dirty="0" smtClean="0">
                          <a:effectLst/>
                          <a:latin typeface="Times New Roman"/>
                          <a:ea typeface="Times New Roman"/>
                        </a:rPr>
                        <a:t>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05"/>
                  </a:ext>
                </a:extLst>
              </a:tr>
              <a:tr h="334641">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5.Иновативи</a:t>
                      </a:r>
                      <a:r>
                        <a:rPr lang="sr-Cyrl-RS" sz="1100" baseline="0" dirty="0" smtClean="0">
                          <a:effectLst/>
                          <a:latin typeface="Arial Narrow" pitchFamily="34" charset="0"/>
                          <a:ea typeface="Times New Roman"/>
                          <a:cs typeface="Rod" pitchFamily="49" charset="-79"/>
                        </a:rPr>
                        <a:t> систем за контролу и управљање саобраћајем на територији Града Вршца</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28.605.132</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06"/>
                  </a:ext>
                </a:extLst>
              </a:tr>
              <a:tr h="341880">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6.Монтажна опрема и пратеће</a:t>
                      </a:r>
                      <a:r>
                        <a:rPr lang="sr-Cyrl-RS" sz="1100" baseline="0" dirty="0" smtClean="0">
                          <a:effectLst/>
                          <a:latin typeface="Arial Narrow" pitchFamily="34" charset="0"/>
                          <a:ea typeface="Times New Roman"/>
                          <a:cs typeface="Rod" pitchFamily="49" charset="-79"/>
                        </a:rPr>
                        <a:t> инфраструктурне инсталације за потребе система техничке заштите на територији Града Вршца</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17.000.000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07"/>
                  </a:ext>
                </a:extLst>
              </a:tr>
              <a:tr h="403275">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7.Изградња монтажне спортске сале у насељеном</a:t>
                      </a:r>
                      <a:r>
                        <a:rPr lang="sr-Cyrl-RS" sz="1100" baseline="0" dirty="0" smtClean="0">
                          <a:effectLst/>
                          <a:latin typeface="Arial Narrow" pitchFamily="34" charset="0"/>
                          <a:ea typeface="Times New Roman"/>
                          <a:cs typeface="Rod" pitchFamily="49" charset="-79"/>
                        </a:rPr>
                        <a:t> месту Гудурица</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Latn-RS" sz="1100" dirty="0" smtClean="0">
                          <a:effectLst/>
                          <a:latin typeface="Times New Roman"/>
                          <a:ea typeface="Times New Roman"/>
                        </a:rPr>
                        <a:t>42.900.000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08"/>
                  </a:ext>
                </a:extLst>
              </a:tr>
              <a:tr h="3418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Cyrl-RS" sz="1100" dirty="0" smtClean="0">
                          <a:effectLst/>
                          <a:latin typeface="Arial Narrow" pitchFamily="34" charset="0"/>
                          <a:ea typeface="Times New Roman"/>
                          <a:cs typeface="Rod" pitchFamily="49" charset="-79"/>
                        </a:rPr>
                        <a:t>8.Реконструкција</a:t>
                      </a:r>
                      <a:r>
                        <a:rPr lang="sr-Cyrl-RS" sz="1100" baseline="0" dirty="0" smtClean="0">
                          <a:effectLst/>
                          <a:latin typeface="Arial Narrow" pitchFamily="34" charset="0"/>
                          <a:ea typeface="Times New Roman"/>
                          <a:cs typeface="Rod" pitchFamily="49" charset="-79"/>
                        </a:rPr>
                        <a:t> главног резервоара прве висинске зоне на кат.парцели 6543 и 9872 КО Вршац за фазе хидромасажна опрема и електронске инсталације</a:t>
                      </a:r>
                      <a:endParaRPr lang="en-US" sz="1100" dirty="0" smtClean="0">
                        <a:effectLst/>
                        <a:latin typeface="Arial Narrow" pitchFamily="34" charset="0"/>
                        <a:ea typeface="Times New Roman"/>
                        <a:cs typeface="Rod" pitchFamily="49" charset="-79"/>
                      </a:endParaRPr>
                    </a:p>
                    <a:p>
                      <a:pPr marL="0" marR="0">
                        <a:spcBef>
                          <a:spcPts val="0"/>
                        </a:spcBef>
                        <a:spcAft>
                          <a:spcPts val="0"/>
                        </a:spcAft>
                      </a:pP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10.934.415</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09"/>
                  </a:ext>
                </a:extLst>
              </a:tr>
              <a:tr h="341880">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9.Пројектно</a:t>
                      </a:r>
                      <a:r>
                        <a:rPr lang="sr-Cyrl-RS" sz="1100" baseline="0" dirty="0" smtClean="0">
                          <a:effectLst/>
                          <a:latin typeface="Arial Narrow" pitchFamily="34" charset="0"/>
                          <a:ea typeface="Times New Roman"/>
                          <a:cs typeface="Rod" pitchFamily="49" charset="-79"/>
                        </a:rPr>
                        <a:t> техничка документација опремања инфраструктуром дела Северне зоне у Вршцу</a:t>
                      </a:r>
                    </a:p>
                  </a:txBody>
                  <a:tcPr marL="68580" marR="68580" marT="0" marB="0" anchor="ctr"/>
                </a:tc>
                <a:tc>
                  <a:txBody>
                    <a:bodyPr/>
                    <a:lstStyle/>
                    <a:p>
                      <a:pPr marL="0" marR="0" algn="r">
                        <a:spcBef>
                          <a:spcPts val="0"/>
                        </a:spcBef>
                        <a:spcAft>
                          <a:spcPts val="0"/>
                        </a:spcAft>
                      </a:pPr>
                      <a:r>
                        <a:rPr lang="sr-Latn-RS" sz="1100" dirty="0" smtClean="0">
                          <a:effectLst/>
                          <a:latin typeface="Times New Roman"/>
                          <a:ea typeface="Times New Roman"/>
                        </a:rPr>
                        <a:t>3.228.00</a:t>
                      </a:r>
                      <a:r>
                        <a:rPr lang="sr-Cyrl-RS" sz="1100" dirty="0" smtClean="0">
                          <a:effectLst/>
                          <a:latin typeface="Times New Roman"/>
                          <a:ea typeface="Times New Roman"/>
                        </a:rPr>
                        <a:t>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10"/>
                  </a:ext>
                </a:extLst>
              </a:tr>
              <a:tr h="5128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Cyrl-RS" sz="1100" dirty="0" smtClean="0">
                          <a:effectLst/>
                          <a:latin typeface="Arial Narrow" pitchFamily="34" charset="0"/>
                          <a:ea typeface="Times New Roman"/>
                          <a:cs typeface="Rod" pitchFamily="49" charset="-79"/>
                        </a:rPr>
                        <a:t>10.Изградња Новог гробља</a:t>
                      </a:r>
                      <a:r>
                        <a:rPr lang="sr-Cyrl-RS" sz="1100" baseline="0" dirty="0" smtClean="0">
                          <a:effectLst/>
                          <a:latin typeface="Arial Narrow" pitchFamily="34" charset="0"/>
                          <a:ea typeface="Times New Roman"/>
                          <a:cs typeface="Rod" pitchFamily="49" charset="-79"/>
                        </a:rPr>
                        <a:t> у Вршцу</a:t>
                      </a:r>
                      <a:endParaRPr lang="sr-Cyrl-RS" sz="1100" baseline="0" dirty="0" smtClean="0">
                        <a:effectLst/>
                        <a:latin typeface="Arial Narrow" pitchFamily="34" charset="0"/>
                        <a:ea typeface="Times New Roman"/>
                        <a:cs typeface="Rod" pitchFamily="49" charset="-79"/>
                      </a:endParaRPr>
                    </a:p>
                    <a:p>
                      <a:pPr marL="0" marR="0">
                        <a:spcBef>
                          <a:spcPts val="0"/>
                        </a:spcBef>
                        <a:spcAft>
                          <a:spcPts val="0"/>
                        </a:spcAft>
                      </a:pP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100.000.000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11"/>
                  </a:ext>
                </a:extLst>
              </a:tr>
              <a:tr h="5128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Cyrl-RS" sz="1100" dirty="0" smtClean="0">
                          <a:effectLst/>
                          <a:latin typeface="Arial Narrow" pitchFamily="34" charset="0"/>
                          <a:ea typeface="Times New Roman"/>
                          <a:cs typeface="Rod" pitchFamily="49" charset="-79"/>
                        </a:rPr>
                        <a:t>11.Доводник</a:t>
                      </a:r>
                      <a:r>
                        <a:rPr lang="sr-Cyrl-RS" sz="1100" baseline="0" dirty="0" smtClean="0">
                          <a:effectLst/>
                          <a:latin typeface="Arial Narrow" pitchFamily="34" charset="0"/>
                          <a:ea typeface="Times New Roman"/>
                          <a:cs typeface="Rod" pitchFamily="49" charset="-79"/>
                        </a:rPr>
                        <a:t> воде од Града Вршца до Северне зоне у Вршцу</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43.340.000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12"/>
                  </a:ext>
                </a:extLst>
              </a:tr>
              <a:tr h="341880">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12.Изградња Новог вртића </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85.000.000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13"/>
                  </a:ext>
                </a:extLst>
              </a:tr>
              <a:tr h="334641">
                <a:tc>
                  <a:txBody>
                    <a:bodyPr/>
                    <a:lstStyle/>
                    <a:p>
                      <a:pPr marL="0" marR="0" algn="r">
                        <a:spcBef>
                          <a:spcPts val="0"/>
                        </a:spcBef>
                        <a:spcAft>
                          <a:spcPts val="0"/>
                        </a:spcAft>
                      </a:pP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b="1"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b="1"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14"/>
                  </a:ext>
                </a:extLst>
              </a:tr>
            </a:tbl>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
        <p:nvSpPr>
          <p:cNvPr id="3" name="Title 2"/>
          <p:cNvSpPr>
            <a:spLocks noGrp="1"/>
          </p:cNvSpPr>
          <p:nvPr>
            <p:ph type="title"/>
          </p:nvPr>
        </p:nvSpPr>
        <p:spPr>
          <a:xfrm>
            <a:off x="457200" y="274638"/>
            <a:ext cx="8229600" cy="875082"/>
          </a:xfrm>
        </p:spPr>
        <p:txBody>
          <a:bodyPr>
            <a:noAutofit/>
          </a:bodyPr>
          <a:lstStyle/>
          <a:p>
            <a:r>
              <a:rPr lang="sr-Cyrl-RS" sz="3000" dirty="0"/>
              <a:t>Најважнији </a:t>
            </a:r>
            <a:r>
              <a:rPr lang="sr-Cyrl-RS" sz="3000" dirty="0" smtClean="0"/>
              <a:t> пројекти у 202</a:t>
            </a:r>
            <a:r>
              <a:rPr lang="sr-Latn-RS" sz="3000" dirty="0" smtClean="0"/>
              <a:t>2</a:t>
            </a:r>
            <a:r>
              <a:rPr lang="sr-Cyrl-RS" sz="3000" dirty="0" smtClean="0"/>
              <a:t>. години  </a:t>
            </a:r>
            <a:endParaRPr lang="en-US" sz="3000" dirty="0"/>
          </a:p>
        </p:txBody>
      </p:sp>
    </p:spTree>
    <p:extLst>
      <p:ext uri="{BB962C8B-B14F-4D97-AF65-F5344CB8AC3E}">
        <p14:creationId xmlns="" xmlns:p14="http://schemas.microsoft.com/office/powerpoint/2010/main" val="217427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9100EA0-F487-4F15-B0C7-5D5B1A493ED4}"/>
              </a:ext>
            </a:extLst>
          </p:cNvPr>
          <p:cNvSpPr>
            <a:spLocks noGrp="1"/>
          </p:cNvSpPr>
          <p:nvPr>
            <p:ph idx="1"/>
          </p:nvPr>
        </p:nvSpPr>
        <p:spPr>
          <a:xfrm>
            <a:off x="457200" y="548680"/>
            <a:ext cx="8229600" cy="5577483"/>
          </a:xfrm>
        </p:spPr>
        <p:txBody>
          <a:bodyPr>
            <a:normAutofit/>
          </a:bodyPr>
          <a:lstStyle/>
          <a:p>
            <a:pPr marL="0" indent="0">
              <a:buNone/>
            </a:pPr>
            <a:endParaRPr lang="sr-Cyrl-RS" dirty="0"/>
          </a:p>
          <a:p>
            <a:pPr marL="0" indent="0" algn="just">
              <a:buNone/>
            </a:pPr>
            <a:r>
              <a:rPr lang="sr-Cyrl-RS" dirty="0"/>
              <a:t>На крају желимо да Вам се захвалимо што сте издвојили време за читање ове презентације буџета. </a:t>
            </a:r>
          </a:p>
          <a:p>
            <a:pPr marL="0" indent="0" algn="just">
              <a:buNone/>
            </a:pPr>
            <a:r>
              <a:rPr lang="sr-Cyrl-RS" dirty="0" smtClean="0"/>
              <a:t>Уколико </a:t>
            </a:r>
            <a:r>
              <a:rPr lang="sr-Cyrl-RS" dirty="0"/>
              <a:t>сте заинтересовани да сагледате у целини Одлуку о буџету </a:t>
            </a:r>
            <a:r>
              <a:rPr lang="sr-Cyrl-RS" dirty="0" smtClean="0"/>
              <a:t>града Вршца</a:t>
            </a:r>
            <a:r>
              <a:rPr lang="sr-Cyrl-RS" dirty="0" smtClean="0">
                <a:solidFill>
                  <a:srgbClr val="FF0000"/>
                </a:solidFill>
              </a:rPr>
              <a:t> </a:t>
            </a:r>
            <a:r>
              <a:rPr lang="sr-Cyrl-RS" dirty="0"/>
              <a:t>за </a:t>
            </a:r>
            <a:r>
              <a:rPr lang="sr-Cyrl-RS" dirty="0" smtClean="0"/>
              <a:t>20</a:t>
            </a:r>
            <a:r>
              <a:rPr lang="en-US" dirty="0" smtClean="0"/>
              <a:t>2</a:t>
            </a:r>
            <a:r>
              <a:rPr lang="sr-Cyrl-RS" smtClean="0"/>
              <a:t>2. </a:t>
            </a:r>
            <a:r>
              <a:rPr lang="sr-Cyrl-RS" dirty="0"/>
              <a:t>годину, исту можете преузети на следећем линку интернет странице </a:t>
            </a:r>
            <a:r>
              <a:rPr lang="sr-Cyrl-RS" dirty="0" smtClean="0"/>
              <a:t>Града Вршца: </a:t>
            </a:r>
            <a:r>
              <a:rPr lang="sr-Cyrl-RS" dirty="0" smtClean="0">
                <a:solidFill>
                  <a:srgbClr val="FF0000"/>
                </a:solidFill>
              </a:rPr>
              <a:t>    </a:t>
            </a:r>
            <a:endParaRPr lang="sr-Latn-RS" dirty="0" smtClean="0">
              <a:solidFill>
                <a:srgbClr val="FF0000"/>
              </a:solidFill>
            </a:endParaRPr>
          </a:p>
          <a:p>
            <a:pPr marL="0" indent="0" algn="just">
              <a:buNone/>
            </a:pPr>
            <a:r>
              <a:rPr lang="en-US" u="sng" dirty="0" smtClean="0">
                <a:hlinkClick r:id="rId3"/>
              </a:rPr>
              <a:t>http</a:t>
            </a:r>
            <a:r>
              <a:rPr lang="en-US" u="sng" dirty="0" smtClean="0">
                <a:hlinkClick r:id="rId3"/>
              </a:rPr>
              <a:t>://</a:t>
            </a:r>
            <a:r>
              <a:rPr lang="en-US" u="sng" dirty="0" smtClean="0">
                <a:hlinkClick r:id="rId3"/>
              </a:rPr>
              <a:t>www.vrsac.com/docs/sluzbeni_list/2021/sluzbeni%20list%20grada%20br%2020-2021.pdf</a:t>
            </a:r>
            <a:endParaRPr lang="sr-Cyrl-RS" u="sng" dirty="0" smtClean="0"/>
          </a:p>
          <a:p>
            <a:pPr marL="0" indent="0" algn="just">
              <a:buNone/>
            </a:pPr>
            <a:endParaRPr lang="en-US" dirty="0" smtClean="0"/>
          </a:p>
          <a:p>
            <a:pPr marL="0" indent="0" algn="just">
              <a:buNone/>
            </a:pPr>
            <a:endParaRPr lang="en-US" dirty="0">
              <a:solidFill>
                <a:srgbClr val="FF0000"/>
              </a:solidFill>
            </a:endParaRPr>
          </a:p>
          <a:p>
            <a:endParaRPr lang="en-US" dirty="0"/>
          </a:p>
        </p:txBody>
      </p:sp>
      <p:sp>
        <p:nvSpPr>
          <p:cNvPr id="4" name="Slide Number Placeholder 3">
            <a:extLst>
              <a:ext uri="{FF2B5EF4-FFF2-40B4-BE49-F238E27FC236}">
                <a16:creationId xmlns="" xmlns:a16="http://schemas.microsoft.com/office/drawing/2014/main" id="{98AE72C1-4469-43B7-B387-2085293C7666}"/>
              </a:ext>
            </a:extLst>
          </p:cNvPr>
          <p:cNvSpPr>
            <a:spLocks noGrp="1"/>
          </p:cNvSpPr>
          <p:nvPr>
            <p:ph type="sldNum" sz="quarter" idx="12"/>
          </p:nvPr>
        </p:nvSpPr>
        <p:spPr/>
        <p:txBody>
          <a:bodyPr/>
          <a:lstStyle/>
          <a:p>
            <a:fld id="{75FB0A07-249F-4345-993B-6AB4700608B8}" type="slidenum">
              <a:rPr lang="en-US" smtClean="0"/>
              <a:pPr/>
              <a:t>21</a:t>
            </a:fld>
            <a:endParaRPr lang="en-US"/>
          </a:p>
        </p:txBody>
      </p:sp>
    </p:spTree>
    <p:extLst>
      <p:ext uri="{BB962C8B-B14F-4D97-AF65-F5344CB8AC3E}">
        <p14:creationId xmlns="" xmlns:p14="http://schemas.microsoft.com/office/powerpoint/2010/main" val="13127686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66800" y="838200"/>
            <a:ext cx="2667000" cy="646331"/>
          </a:xfrm>
          <a:prstGeom prst="rect">
            <a:avLst/>
          </a:prstGeom>
          <a:noFill/>
        </p:spPr>
        <p:txBody>
          <a:bodyPr wrap="square" rtlCol="0">
            <a:spAutoFit/>
          </a:bodyPr>
          <a:lstStyle/>
          <a:p>
            <a:r>
              <a:rPr lang="sr-Cyrl-RS" sz="3600" b="1" dirty="0">
                <a:solidFill>
                  <a:schemeClr val="accent1">
                    <a:lumMod val="60000"/>
                    <a:lumOff val="40000"/>
                  </a:schemeClr>
                </a:solidFill>
              </a:rPr>
              <a:t>САДРЖАЈ</a:t>
            </a:r>
            <a:endParaRPr lang="en-US" sz="3600" b="1" dirty="0">
              <a:solidFill>
                <a:schemeClr val="accent1">
                  <a:lumMod val="60000"/>
                  <a:lumOff val="40000"/>
                </a:schemeClr>
              </a:solidFill>
            </a:endParaRPr>
          </a:p>
        </p:txBody>
      </p:sp>
      <p:sp>
        <p:nvSpPr>
          <p:cNvPr id="9" name="TextBox 8"/>
          <p:cNvSpPr txBox="1"/>
          <p:nvPr/>
        </p:nvSpPr>
        <p:spPr>
          <a:xfrm>
            <a:off x="1066800" y="1484531"/>
            <a:ext cx="7537648" cy="4524315"/>
          </a:xfrm>
          <a:prstGeom prst="rect">
            <a:avLst/>
          </a:prstGeom>
          <a:noFill/>
        </p:spPr>
        <p:txBody>
          <a:bodyPr wrap="square" rtlCol="0">
            <a:spAutoFit/>
          </a:bodyPr>
          <a:lstStyle/>
          <a:p>
            <a:pPr marL="342900" indent="-342900">
              <a:buFont typeface="+mj-lt"/>
              <a:buAutoNum type="arabicPeriod"/>
            </a:pPr>
            <a:r>
              <a:rPr lang="sr-Cyrl-RS" dirty="0"/>
              <a:t>Увод</a:t>
            </a:r>
          </a:p>
          <a:p>
            <a:pPr marL="342900" indent="-342900">
              <a:buFont typeface="+mj-lt"/>
              <a:buAutoNum type="arabicPeriod"/>
            </a:pPr>
            <a:r>
              <a:rPr lang="sr-Cyrl-RS" dirty="0"/>
              <a:t>Ко се финансира из буџета?</a:t>
            </a:r>
          </a:p>
          <a:p>
            <a:pPr marL="342900" indent="-342900">
              <a:buFont typeface="+mj-lt"/>
              <a:buAutoNum type="arabicPeriod"/>
            </a:pPr>
            <a:r>
              <a:rPr lang="sr-Cyrl-RS" dirty="0"/>
              <a:t>Како настаје буџет града</a:t>
            </a:r>
            <a:r>
              <a:rPr lang="en-US" dirty="0"/>
              <a:t>?</a:t>
            </a:r>
            <a:endParaRPr lang="sr-Cyrl-RS" dirty="0"/>
          </a:p>
          <a:p>
            <a:pPr marL="742950" lvl="1" indent="-285750">
              <a:buFont typeface="Arial" pitchFamily="34" charset="0"/>
              <a:buChar char="•"/>
            </a:pPr>
            <a:r>
              <a:rPr lang="sr-Cyrl-RS" dirty="0"/>
              <a:t>Појам буџета</a:t>
            </a:r>
          </a:p>
          <a:p>
            <a:pPr marL="800100" lvl="1" indent="-342900">
              <a:buFont typeface="Arial" pitchFamily="34" charset="0"/>
              <a:buChar char="•"/>
            </a:pPr>
            <a:r>
              <a:rPr lang="sr-Cyrl-RS" dirty="0"/>
              <a:t>Ко учествује у изради буџета</a:t>
            </a:r>
            <a:r>
              <a:rPr lang="en-US" dirty="0"/>
              <a:t>?</a:t>
            </a:r>
            <a:endParaRPr lang="sr-Cyrl-RS" dirty="0"/>
          </a:p>
          <a:p>
            <a:pPr marL="800100" lvl="1" indent="-342900">
              <a:buFont typeface="Arial" pitchFamily="34" charset="0"/>
              <a:buChar char="•"/>
            </a:pPr>
            <a:r>
              <a:rPr lang="sr-Cyrl-RS" dirty="0"/>
              <a:t>На основу чега се доноси буџет</a:t>
            </a:r>
            <a:r>
              <a:rPr lang="en-US" dirty="0"/>
              <a:t>?</a:t>
            </a:r>
            <a:endParaRPr lang="sr-Cyrl-RS" dirty="0"/>
          </a:p>
          <a:p>
            <a:pPr marL="342900" indent="-342900">
              <a:buFont typeface="+mj-lt"/>
              <a:buAutoNum type="arabicPeriod"/>
            </a:pPr>
            <a:r>
              <a:rPr lang="sr-Cyrl-RS" dirty="0"/>
              <a:t>Како се пуни градска каса?</a:t>
            </a:r>
          </a:p>
          <a:p>
            <a:pPr marL="742950" lvl="1" indent="-285750">
              <a:buFont typeface="Arial" panose="020B0604020202020204" pitchFamily="34" charset="0"/>
              <a:buChar char="•"/>
            </a:pPr>
            <a:r>
              <a:rPr lang="sr-Cyrl-RS" dirty="0"/>
              <a:t>Шта су приходи и примања буџета?</a:t>
            </a:r>
          </a:p>
          <a:p>
            <a:pPr marL="742950" lvl="1" indent="-285750">
              <a:buFont typeface="Arial" panose="020B0604020202020204" pitchFamily="34" charset="0"/>
              <a:buChar char="•"/>
            </a:pPr>
            <a:r>
              <a:rPr lang="sr-Cyrl-RS" dirty="0"/>
              <a:t>Структура прихода и примања</a:t>
            </a:r>
            <a:endParaRPr lang="en-US" dirty="0"/>
          </a:p>
          <a:p>
            <a:pPr marL="342900" indent="-342900">
              <a:buFont typeface="+mj-lt"/>
              <a:buAutoNum type="arabicPeriod"/>
            </a:pPr>
            <a:r>
              <a:rPr lang="sr-Cyrl-RS" dirty="0" smtClean="0"/>
              <a:t>На </a:t>
            </a:r>
            <a:r>
              <a:rPr lang="sr-Cyrl-RS" dirty="0"/>
              <a:t>шта се троше јавна средства</a:t>
            </a:r>
            <a:r>
              <a:rPr lang="en-US" dirty="0"/>
              <a:t>?</a:t>
            </a:r>
            <a:endParaRPr lang="sr-Cyrl-RS" dirty="0"/>
          </a:p>
          <a:p>
            <a:pPr marL="742950" lvl="1" indent="-285750">
              <a:buFont typeface="Arial" panose="020B0604020202020204" pitchFamily="34" charset="0"/>
              <a:buChar char="•"/>
            </a:pPr>
            <a:r>
              <a:rPr lang="ru-RU" dirty="0"/>
              <a:t>Шта су расходи и издаци буџета?</a:t>
            </a:r>
            <a:endParaRPr lang="sr-Cyrl-RS" dirty="0"/>
          </a:p>
          <a:p>
            <a:pPr marL="742950" lvl="1" indent="-285750">
              <a:buFont typeface="Arial" panose="020B0604020202020204" pitchFamily="34" charset="0"/>
              <a:buChar char="•"/>
            </a:pPr>
            <a:r>
              <a:rPr lang="sr-Cyrl-RS" dirty="0"/>
              <a:t>Структура расхода и издатака</a:t>
            </a:r>
          </a:p>
          <a:p>
            <a:pPr marL="742950" lvl="1" indent="-285750">
              <a:buFont typeface="Arial" panose="020B0604020202020204" pitchFamily="34" charset="0"/>
              <a:buChar char="•"/>
            </a:pPr>
            <a:r>
              <a:rPr lang="sr-Cyrl-RS" dirty="0" smtClean="0"/>
              <a:t>Расходи </a:t>
            </a:r>
            <a:r>
              <a:rPr lang="sr-Cyrl-RS" dirty="0"/>
              <a:t>буџета по програмима</a:t>
            </a:r>
          </a:p>
          <a:p>
            <a:pPr marL="742950" lvl="1" indent="-285750">
              <a:buFont typeface="Arial" panose="020B0604020202020204" pitchFamily="34" charset="0"/>
              <a:buChar char="•"/>
            </a:pPr>
            <a:r>
              <a:rPr lang="sr-Cyrl-RS" dirty="0"/>
              <a:t>Расходи буџета расподељени по буџетским корисницима</a:t>
            </a:r>
          </a:p>
          <a:p>
            <a:pPr marL="742950" lvl="1" indent="-285750">
              <a:buFont typeface="Arial" panose="020B0604020202020204" pitchFamily="34" charset="0"/>
              <a:buChar char="•"/>
            </a:pPr>
            <a:r>
              <a:rPr lang="sr-Cyrl-RS" dirty="0"/>
              <a:t>Најважнији капитални пројекти</a:t>
            </a:r>
          </a:p>
          <a:p>
            <a:pPr marL="742950" lvl="1" indent="-285750">
              <a:buFont typeface="Arial" panose="020B0604020202020204" pitchFamily="34" charset="0"/>
              <a:buChar char="•"/>
            </a:pPr>
            <a:r>
              <a:rPr lang="sr-Cyrl-RS" dirty="0"/>
              <a:t>Најважнији пројекти</a:t>
            </a:r>
            <a:r>
              <a:rPr lang="sr-Latn-RS" dirty="0"/>
              <a:t> </a:t>
            </a:r>
            <a:r>
              <a:rPr lang="sr-Cyrl-RS" dirty="0"/>
              <a:t>од интереса за локалну заједницу</a:t>
            </a:r>
          </a:p>
        </p:txBody>
      </p:sp>
      <p:sp>
        <p:nvSpPr>
          <p:cNvPr id="11" name="Slide Number Placeholder 10"/>
          <p:cNvSpPr>
            <a:spLocks noGrp="1"/>
          </p:cNvSpPr>
          <p:nvPr>
            <p:ph type="sldNum" sz="quarter" idx="12"/>
          </p:nvPr>
        </p:nvSpPr>
        <p:spPr/>
        <p:txBody>
          <a:bodyPr/>
          <a:lstStyle/>
          <a:p>
            <a:fld id="{B6F15528-21DE-4FAA-801E-634DDDAF4B2B}" type="slidenum">
              <a:rPr lang="en-US" smtClean="0"/>
              <a:pPr/>
              <a:t>3</a:t>
            </a:fld>
            <a:endParaRPr lang="en-US" dirty="0"/>
          </a:p>
        </p:txBody>
      </p:sp>
    </p:spTree>
    <p:extLst>
      <p:ext uri="{BB962C8B-B14F-4D97-AF65-F5344CB8AC3E}">
        <p14:creationId xmlns="" xmlns:p14="http://schemas.microsoft.com/office/powerpoint/2010/main" val="31378908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
        <p:nvSpPr>
          <p:cNvPr id="3" name="TextBox 2"/>
          <p:cNvSpPr txBox="1"/>
          <p:nvPr/>
        </p:nvSpPr>
        <p:spPr>
          <a:xfrm>
            <a:off x="381000" y="352603"/>
            <a:ext cx="8382000" cy="6186309"/>
          </a:xfrm>
          <a:prstGeom prst="rect">
            <a:avLst/>
          </a:prstGeom>
          <a:noFill/>
        </p:spPr>
        <p:txBody>
          <a:bodyPr wrap="square" rtlCol="0">
            <a:spAutoFit/>
          </a:bodyPr>
          <a:lstStyle/>
          <a:p>
            <a:r>
              <a:rPr lang="sr-Cyrl-RS" dirty="0"/>
              <a:t>	</a:t>
            </a:r>
            <a:r>
              <a:rPr lang="sr-Cyrl-RS" b="1" dirty="0"/>
              <a:t>Драги суграђани и </a:t>
            </a:r>
            <a:r>
              <a:rPr lang="sr-Cyrl-RS" b="1" dirty="0" err="1"/>
              <a:t>суграђанке</a:t>
            </a:r>
            <a:r>
              <a:rPr lang="sr-Cyrl-RS" b="1" dirty="0"/>
              <a:t>,</a:t>
            </a:r>
          </a:p>
          <a:p>
            <a:endParaRPr lang="en-US" dirty="0"/>
          </a:p>
          <a:p>
            <a:pPr algn="just"/>
            <a:r>
              <a:rPr lang="sr-Cyrl-RS" dirty="0"/>
              <a:t>	Основна сврха документа који је пред вама јесте да на што једноставнији и разумљивији начин објасни у које сврхе се користе јавни ресурси да би се задовољиле потребе грађана.</a:t>
            </a:r>
          </a:p>
          <a:p>
            <a:endParaRPr lang="en-US" dirty="0"/>
          </a:p>
          <a:p>
            <a:pPr algn="just"/>
            <a:r>
              <a:rPr lang="sr-Cyrl-RS" dirty="0"/>
              <a:t>	Грађански буџет представља сажет и јасан приказ Одлуке о буџету града</a:t>
            </a:r>
            <a:r>
              <a:rPr lang="sr-Latn-RS" dirty="0">
                <a:solidFill>
                  <a:srgbClr val="FF0000"/>
                </a:solidFill>
              </a:rPr>
              <a:t> </a:t>
            </a:r>
            <a:r>
              <a:rPr lang="sr-Cyrl-RS" dirty="0" smtClean="0"/>
              <a:t>Вршца</a:t>
            </a:r>
            <a:r>
              <a:rPr lang="sr-Cyrl-RS" dirty="0" smtClean="0">
                <a:solidFill>
                  <a:srgbClr val="FF0000"/>
                </a:solidFill>
              </a:rPr>
              <a:t> </a:t>
            </a:r>
            <a:r>
              <a:rPr lang="sr-Cyrl-RS" dirty="0" smtClean="0"/>
              <a:t>за 20</a:t>
            </a:r>
            <a:r>
              <a:rPr lang="en-US" dirty="0" smtClean="0"/>
              <a:t>2</a:t>
            </a:r>
            <a:r>
              <a:rPr lang="sr-Latn-RS" dirty="0" smtClean="0"/>
              <a:t>2</a:t>
            </a:r>
            <a:r>
              <a:rPr lang="sr-Cyrl-RS" dirty="0" smtClean="0"/>
              <a:t>. </a:t>
            </a:r>
            <a:r>
              <a:rPr lang="sr-Cyrl-RS" dirty="0"/>
              <a:t>годину, која је по својој форми веома обимна и тешка за разумевање због специфичних појмова и класификација које је чине. </a:t>
            </a:r>
          </a:p>
          <a:p>
            <a:endParaRPr lang="en-US" dirty="0"/>
          </a:p>
          <a:p>
            <a:pPr algn="just"/>
            <a:r>
              <a:rPr lang="sr-Cyrl-RS" dirty="0"/>
              <a:t>	Иако је немогуће објаснити целокупан буџет у овако краткој форми, искрено се надамо да ћемо на овај начин успети да вас информишемо о начину прикупљања јавних средстава и остваривања прихода и примања буџета града, као и о начину планирања, расподеле и трошења буџетских средстава.</a:t>
            </a:r>
          </a:p>
          <a:p>
            <a:endParaRPr lang="en-US" dirty="0"/>
          </a:p>
          <a:p>
            <a:pPr algn="just"/>
            <a:r>
              <a:rPr lang="sr-Cyrl-RS" dirty="0"/>
              <a:t>	</a:t>
            </a:r>
            <a:r>
              <a:rPr lang="ru-RU" dirty="0"/>
              <a:t>Кроз овај транспарентан приступ настојимо да унапредимо разумевање и интересовање наших суграђана за локалне финансије, а у перспективи очекујемо и сарадњу локалне самоуправе и житеља </a:t>
            </a:r>
            <a:r>
              <a:rPr lang="ru-RU" dirty="0" smtClean="0"/>
              <a:t>Вршца </a:t>
            </a:r>
            <a:r>
              <a:rPr lang="ru-RU" dirty="0"/>
              <a:t>у заједничком постављању циљева, дефинисању приоритета и планирању развоја нашег </a:t>
            </a:r>
            <a:r>
              <a:rPr lang="ru-RU" dirty="0" smtClean="0"/>
              <a:t>града</a:t>
            </a:r>
          </a:p>
          <a:p>
            <a:pPr algn="just"/>
            <a:endParaRPr lang="ru-RU" dirty="0" smtClean="0"/>
          </a:p>
          <a:p>
            <a:pPr algn="just"/>
            <a:r>
              <a:rPr lang="ru-RU" dirty="0"/>
              <a:t> </a:t>
            </a:r>
            <a:r>
              <a:rPr lang="ru-RU" dirty="0" smtClean="0"/>
              <a:t>                                                                                        </a:t>
            </a:r>
            <a:r>
              <a:rPr lang="sr-Cyrl-RS" dirty="0" smtClean="0"/>
              <a:t>Градоначелница</a:t>
            </a:r>
          </a:p>
          <a:p>
            <a:pPr algn="just"/>
            <a:r>
              <a:rPr lang="sr-Cyrl-RS" dirty="0"/>
              <a:t> </a:t>
            </a:r>
            <a:r>
              <a:rPr lang="sr-Cyrl-RS" dirty="0" smtClean="0"/>
              <a:t>                                                                                       Драгана Митровић</a:t>
            </a:r>
            <a:endParaRPr lang="en-US" dirty="0"/>
          </a:p>
        </p:txBody>
      </p:sp>
    </p:spTree>
    <p:extLst>
      <p:ext uri="{BB962C8B-B14F-4D97-AF65-F5344CB8AC3E}">
        <p14:creationId xmlns="" xmlns:p14="http://schemas.microsoft.com/office/powerpoint/2010/main" val="1496834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2D340D4-8AC3-4CCC-95D2-3C70E56EB850}"/>
              </a:ext>
            </a:extLst>
          </p:cNvPr>
          <p:cNvSpPr>
            <a:spLocks noGrp="1"/>
          </p:cNvSpPr>
          <p:nvPr>
            <p:ph type="title"/>
          </p:nvPr>
        </p:nvSpPr>
        <p:spPr/>
        <p:txBody>
          <a:bodyPr>
            <a:normAutofit/>
          </a:bodyPr>
          <a:lstStyle/>
          <a:p>
            <a:r>
              <a:rPr lang="ru-RU" sz="3000" b="1" dirty="0"/>
              <a:t>Ко се финансира из буџета?</a:t>
            </a:r>
            <a:endParaRPr lang="en-US" sz="3000" b="1" dirty="0"/>
          </a:p>
        </p:txBody>
      </p:sp>
      <p:sp>
        <p:nvSpPr>
          <p:cNvPr id="3" name="Slide Number Placeholder 2">
            <a:extLst>
              <a:ext uri="{FF2B5EF4-FFF2-40B4-BE49-F238E27FC236}">
                <a16:creationId xmlns="" xmlns:a16="http://schemas.microsoft.com/office/drawing/2014/main" id="{ACD7D842-73B9-40A3-ABB2-C428EB32B533}"/>
              </a:ext>
            </a:extLst>
          </p:cNvPr>
          <p:cNvSpPr>
            <a:spLocks noGrp="1"/>
          </p:cNvSpPr>
          <p:nvPr>
            <p:ph type="sldNum" sz="quarter" idx="12"/>
          </p:nvPr>
        </p:nvSpPr>
        <p:spPr/>
        <p:txBody>
          <a:bodyPr/>
          <a:lstStyle/>
          <a:p>
            <a:fld id="{B6F15528-21DE-4FAA-801E-634DDDAF4B2B}" type="slidenum">
              <a:rPr lang="en-US" smtClean="0"/>
              <a:pPr/>
              <a:t>5</a:t>
            </a:fld>
            <a:endParaRPr lang="en-US"/>
          </a:p>
        </p:txBody>
      </p:sp>
      <p:sp>
        <p:nvSpPr>
          <p:cNvPr id="6" name="Rectangle 3">
            <a:extLst>
              <a:ext uri="{FF2B5EF4-FFF2-40B4-BE49-F238E27FC236}">
                <a16:creationId xmlns="" xmlns:a16="http://schemas.microsoft.com/office/drawing/2014/main" id="{E8E6BB9E-9E63-4256-A299-A33CF3B2B58A}"/>
              </a:ext>
            </a:extLst>
          </p:cNvPr>
          <p:cNvSpPr txBox="1">
            <a:spLocks noChangeArrowheads="1"/>
          </p:cNvSpPr>
          <p:nvPr/>
        </p:nvSpPr>
        <p:spPr>
          <a:xfrm>
            <a:off x="457200" y="1520825"/>
            <a:ext cx="4038600" cy="234022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350" defTabSz="209550">
              <a:buFontTx/>
              <a:buNone/>
            </a:pPr>
            <a:r>
              <a:rPr lang="ru-RU" altLang="en-US" sz="1700" b="1" dirty="0">
                <a:latin typeface="Calibri" panose="020F0502020204030204" pitchFamily="34" charset="0"/>
                <a:cs typeface="Calibri" panose="020F0502020204030204" pitchFamily="34" charset="0"/>
              </a:rPr>
              <a:t>Директни корисници буџетских средстава:</a:t>
            </a:r>
          </a:p>
          <a:p>
            <a:pPr marL="0" indent="6350" defTabSz="209550">
              <a:buFontTx/>
              <a:buNone/>
            </a:pPr>
            <a:r>
              <a:rPr lang="ru-RU" altLang="en-US" sz="1700" dirty="0">
                <a:latin typeface="Calibri" panose="020F0502020204030204" pitchFamily="34" charset="0"/>
                <a:cs typeface="Calibri" panose="020F0502020204030204" pitchFamily="34" charset="0"/>
              </a:rPr>
              <a:t>	- Скупштина града</a:t>
            </a:r>
          </a:p>
          <a:p>
            <a:pPr marL="0" indent="6350" defTabSz="209550">
              <a:buFontTx/>
              <a:buNone/>
            </a:pPr>
            <a:r>
              <a:rPr lang="ru-RU" altLang="en-US" sz="1700" dirty="0">
                <a:latin typeface="Calibri" panose="020F0502020204030204" pitchFamily="34" charset="0"/>
                <a:cs typeface="Calibri" panose="020F0502020204030204" pitchFamily="34" charset="0"/>
              </a:rPr>
              <a:t>	- Градоначелник</a:t>
            </a:r>
          </a:p>
          <a:p>
            <a:pPr marL="0" indent="6350" defTabSz="209550">
              <a:buFontTx/>
              <a:buNone/>
            </a:pPr>
            <a:r>
              <a:rPr lang="ru-RU" altLang="en-US" sz="1700" dirty="0">
                <a:latin typeface="Calibri" panose="020F0502020204030204" pitchFamily="34" charset="0"/>
                <a:cs typeface="Calibri" panose="020F0502020204030204" pitchFamily="34" charset="0"/>
              </a:rPr>
              <a:t>	- Градско веће</a:t>
            </a:r>
          </a:p>
          <a:p>
            <a:pPr marL="0" indent="6350" defTabSz="209550">
              <a:buFontTx/>
              <a:buNone/>
            </a:pPr>
            <a:r>
              <a:rPr lang="ru-RU" altLang="en-US" sz="1700" dirty="0">
                <a:latin typeface="Calibri" panose="020F0502020204030204" pitchFamily="34" charset="0"/>
                <a:cs typeface="Calibri" panose="020F0502020204030204" pitchFamily="34" charset="0"/>
              </a:rPr>
              <a:t>	- Градска управа</a:t>
            </a:r>
          </a:p>
          <a:p>
            <a:pPr marL="0" indent="6350" defTabSz="209550">
              <a:buFontTx/>
              <a:buNone/>
            </a:pPr>
            <a:r>
              <a:rPr lang="ru-RU" altLang="en-US" sz="1700" dirty="0">
                <a:latin typeface="Calibri" panose="020F0502020204030204" pitchFamily="34" charset="0"/>
                <a:cs typeface="Calibri" panose="020F0502020204030204" pitchFamily="34" charset="0"/>
              </a:rPr>
              <a:t>	- Правобранилаштво </a:t>
            </a:r>
            <a:r>
              <a:rPr lang="ru-RU" altLang="en-US" sz="1700" dirty="0" smtClean="0">
                <a:latin typeface="Calibri" panose="020F0502020204030204" pitchFamily="34" charset="0"/>
                <a:cs typeface="Calibri" panose="020F0502020204030204" pitchFamily="34" charset="0"/>
              </a:rPr>
              <a:t>града</a:t>
            </a:r>
            <a:endParaRPr lang="ru-RU" altLang="en-US" sz="1700" dirty="0">
              <a:latin typeface="Calibri" panose="020F0502020204030204" pitchFamily="34" charset="0"/>
              <a:cs typeface="Calibri" panose="020F0502020204030204" pitchFamily="34" charset="0"/>
            </a:endParaRPr>
          </a:p>
        </p:txBody>
      </p:sp>
      <p:sp>
        <p:nvSpPr>
          <p:cNvPr id="7" name="Rectangle 4">
            <a:extLst>
              <a:ext uri="{FF2B5EF4-FFF2-40B4-BE49-F238E27FC236}">
                <a16:creationId xmlns="" xmlns:a16="http://schemas.microsoft.com/office/drawing/2014/main" id="{30BCF7F3-A532-4695-8BE1-1BC6CE96B0B9}"/>
              </a:ext>
            </a:extLst>
          </p:cNvPr>
          <p:cNvSpPr>
            <a:spLocks noChangeArrowheads="1"/>
          </p:cNvSpPr>
          <p:nvPr/>
        </p:nvSpPr>
        <p:spPr bwMode="auto">
          <a:xfrm>
            <a:off x="4751388" y="1520824"/>
            <a:ext cx="4038600" cy="48355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indent="6350" defTabSz="209550">
              <a:defRPr>
                <a:solidFill>
                  <a:schemeClr val="tx1"/>
                </a:solidFill>
                <a:latin typeface="Calibri" panose="020F0502020204030204" pitchFamily="34" charset="0"/>
              </a:defRPr>
            </a:lvl1pPr>
            <a:lvl2pPr marL="1108075" indent="-285750" defTabSz="209550">
              <a:defRPr>
                <a:solidFill>
                  <a:schemeClr val="tx1"/>
                </a:solidFill>
                <a:latin typeface="Calibri" panose="020F0502020204030204" pitchFamily="34" charset="0"/>
              </a:defRPr>
            </a:lvl2pPr>
            <a:lvl3pPr marL="1508125" indent="-228600" defTabSz="209550">
              <a:defRPr>
                <a:solidFill>
                  <a:schemeClr val="tx1"/>
                </a:solidFill>
                <a:latin typeface="Calibri" panose="020F0502020204030204" pitchFamily="34" charset="0"/>
              </a:defRPr>
            </a:lvl3pPr>
            <a:lvl4pPr marL="1965325" indent="-228600" defTabSz="209550">
              <a:defRPr>
                <a:solidFill>
                  <a:schemeClr val="tx1"/>
                </a:solidFill>
                <a:latin typeface="Calibri" panose="020F0502020204030204" pitchFamily="34" charset="0"/>
              </a:defRPr>
            </a:lvl4pPr>
            <a:lvl5pPr marL="2422525" indent="-228600" defTabSz="209550">
              <a:defRPr>
                <a:solidFill>
                  <a:schemeClr val="tx1"/>
                </a:solidFill>
                <a:latin typeface="Calibri" panose="020F0502020204030204" pitchFamily="34" charset="0"/>
              </a:defRPr>
            </a:lvl5pPr>
            <a:lvl6pPr marL="2879725" indent="-228600" defTabSz="209550" eaLnBrk="0" fontAlgn="base" hangingPunct="0">
              <a:spcBef>
                <a:spcPct val="0"/>
              </a:spcBef>
              <a:spcAft>
                <a:spcPct val="0"/>
              </a:spcAft>
              <a:defRPr>
                <a:solidFill>
                  <a:schemeClr val="tx1"/>
                </a:solidFill>
                <a:latin typeface="Calibri" panose="020F0502020204030204" pitchFamily="34" charset="0"/>
              </a:defRPr>
            </a:lvl6pPr>
            <a:lvl7pPr marL="3336925" indent="-228600" defTabSz="209550" eaLnBrk="0" fontAlgn="base" hangingPunct="0">
              <a:spcBef>
                <a:spcPct val="0"/>
              </a:spcBef>
              <a:spcAft>
                <a:spcPct val="0"/>
              </a:spcAft>
              <a:defRPr>
                <a:solidFill>
                  <a:schemeClr val="tx1"/>
                </a:solidFill>
                <a:latin typeface="Calibri" panose="020F0502020204030204" pitchFamily="34" charset="0"/>
              </a:defRPr>
            </a:lvl7pPr>
            <a:lvl8pPr marL="3794125" indent="-228600" defTabSz="209550" eaLnBrk="0" fontAlgn="base" hangingPunct="0">
              <a:spcBef>
                <a:spcPct val="0"/>
              </a:spcBef>
              <a:spcAft>
                <a:spcPct val="0"/>
              </a:spcAft>
              <a:defRPr>
                <a:solidFill>
                  <a:schemeClr val="tx1"/>
                </a:solidFill>
                <a:latin typeface="Calibri" panose="020F0502020204030204" pitchFamily="34" charset="0"/>
              </a:defRPr>
            </a:lvl8pPr>
            <a:lvl9pPr marL="4251325" indent="-228600" defTabSz="209550" eaLnBrk="0" fontAlgn="base" hangingPunct="0">
              <a:spcBef>
                <a:spcPct val="0"/>
              </a:spcBef>
              <a:spcAft>
                <a:spcPct val="0"/>
              </a:spcAft>
              <a:defRPr>
                <a:solidFill>
                  <a:schemeClr val="tx1"/>
                </a:solidFill>
                <a:latin typeface="Calibri" panose="020F0502020204030204" pitchFamily="34" charset="0"/>
              </a:defRPr>
            </a:lvl9pPr>
          </a:lstStyle>
          <a:p>
            <a:pPr>
              <a:spcBef>
                <a:spcPct val="20000"/>
              </a:spcBef>
            </a:pPr>
            <a:r>
              <a:rPr lang="ru-RU" altLang="en-US" sz="1700" dirty="0">
                <a:cs typeface="Calibri" panose="020F0502020204030204" pitchFamily="34" charset="0"/>
              </a:rPr>
              <a:t>Индиректни корисници буџетских средстава</a:t>
            </a:r>
            <a:r>
              <a:rPr lang="ru-RU" altLang="en-US" sz="1700" dirty="0" smtClean="0">
                <a:cs typeface="Calibri" panose="020F0502020204030204" pitchFamily="34" charset="0"/>
              </a:rPr>
              <a:t>:</a:t>
            </a:r>
          </a:p>
          <a:p>
            <a:pPr>
              <a:spcBef>
                <a:spcPct val="20000"/>
              </a:spcBef>
            </a:pPr>
            <a:endParaRPr lang="ru-RU" altLang="en-US" sz="1700" dirty="0">
              <a:cs typeface="Calibri" panose="020F0502020204030204" pitchFamily="34" charset="0"/>
            </a:endParaRPr>
          </a:p>
          <a:p>
            <a:pPr>
              <a:spcBef>
                <a:spcPct val="20000"/>
              </a:spcBef>
            </a:pPr>
            <a:r>
              <a:rPr lang="ru-RU" altLang="en-US" sz="1700" dirty="0">
                <a:cs typeface="Calibri" panose="020F0502020204030204" pitchFamily="34" charset="0"/>
              </a:rPr>
              <a:t>	</a:t>
            </a:r>
            <a:r>
              <a:rPr lang="ru-RU" altLang="en-US" sz="1700" dirty="0" smtClean="0">
                <a:cs typeface="Calibri" panose="020F0502020204030204" pitchFamily="34" charset="0"/>
              </a:rPr>
              <a:t>- Народно  позориште Стерија </a:t>
            </a:r>
            <a:endParaRPr lang="ru-RU" altLang="en-US" sz="1700" dirty="0">
              <a:cs typeface="Calibri" panose="020F0502020204030204" pitchFamily="34" charset="0"/>
            </a:endParaRPr>
          </a:p>
          <a:p>
            <a:pPr>
              <a:spcBef>
                <a:spcPct val="20000"/>
              </a:spcBef>
            </a:pPr>
            <a:r>
              <a:rPr lang="ru-RU" altLang="en-US" sz="1700" dirty="0">
                <a:cs typeface="Calibri" panose="020F0502020204030204" pitchFamily="34" charset="0"/>
              </a:rPr>
              <a:t>	- Градска </a:t>
            </a:r>
            <a:r>
              <a:rPr lang="ru-RU" altLang="en-US" sz="1700" dirty="0" smtClean="0">
                <a:cs typeface="Calibri" panose="020F0502020204030204" pitchFamily="34" charset="0"/>
              </a:rPr>
              <a:t> </a:t>
            </a:r>
            <a:r>
              <a:rPr lang="ru-RU" altLang="en-US" sz="1700" dirty="0">
                <a:cs typeface="Calibri" panose="020F0502020204030204" pitchFamily="34" charset="0"/>
              </a:rPr>
              <a:t>библиотека</a:t>
            </a:r>
          </a:p>
          <a:p>
            <a:pPr>
              <a:spcBef>
                <a:spcPct val="20000"/>
              </a:spcBef>
            </a:pPr>
            <a:r>
              <a:rPr lang="ru-RU" altLang="en-US" sz="1700" dirty="0">
                <a:cs typeface="Calibri" panose="020F0502020204030204" pitchFamily="34" charset="0"/>
              </a:rPr>
              <a:t>	- </a:t>
            </a:r>
            <a:r>
              <a:rPr lang="ru-RU" altLang="en-US" sz="1700" dirty="0" smtClean="0">
                <a:cs typeface="Calibri" panose="020F0502020204030204" pitchFamily="34" charset="0"/>
              </a:rPr>
              <a:t>Градски музеј</a:t>
            </a:r>
            <a:endParaRPr lang="ru-RU" altLang="en-US" sz="1700" dirty="0">
              <a:cs typeface="Calibri" panose="020F0502020204030204" pitchFamily="34" charset="0"/>
            </a:endParaRPr>
          </a:p>
          <a:p>
            <a:pPr>
              <a:spcBef>
                <a:spcPct val="20000"/>
              </a:spcBef>
            </a:pPr>
            <a:r>
              <a:rPr lang="ru-RU" altLang="en-US" sz="1700" dirty="0">
                <a:cs typeface="Calibri" panose="020F0502020204030204" pitchFamily="34" charset="0"/>
              </a:rPr>
              <a:t>	- Културни центар</a:t>
            </a:r>
          </a:p>
          <a:p>
            <a:pPr>
              <a:spcBef>
                <a:spcPct val="20000"/>
              </a:spcBef>
            </a:pPr>
            <a:r>
              <a:rPr lang="ru-RU" altLang="en-US" sz="1700" dirty="0" smtClean="0">
                <a:cs typeface="Calibri" panose="020F0502020204030204" pitchFamily="34" charset="0"/>
              </a:rPr>
              <a:t>     - Дом омладине</a:t>
            </a:r>
            <a:endParaRPr lang="ru-RU" altLang="en-US" sz="1700" dirty="0">
              <a:cs typeface="Calibri" panose="020F0502020204030204" pitchFamily="34" charset="0"/>
            </a:endParaRPr>
          </a:p>
          <a:p>
            <a:pPr>
              <a:spcBef>
                <a:spcPct val="20000"/>
              </a:spcBef>
            </a:pPr>
            <a:r>
              <a:rPr lang="ru-RU" altLang="en-US" sz="1700" dirty="0">
                <a:cs typeface="Calibri" panose="020F0502020204030204" pitchFamily="34" charset="0"/>
              </a:rPr>
              <a:t>	- Предшколска установа</a:t>
            </a:r>
          </a:p>
          <a:p>
            <a:pPr>
              <a:spcBef>
                <a:spcPct val="20000"/>
              </a:spcBef>
            </a:pPr>
            <a:r>
              <a:rPr lang="ru-RU" altLang="en-US" sz="1700" dirty="0">
                <a:cs typeface="Calibri" panose="020F0502020204030204" pitchFamily="34" charset="0"/>
              </a:rPr>
              <a:t>	- Туристички организација </a:t>
            </a:r>
            <a:r>
              <a:rPr lang="sr-Cyrl-RS" altLang="en-US" sz="1700" dirty="0">
                <a:solidFill>
                  <a:srgbClr val="FF0000"/>
                </a:solidFill>
                <a:cs typeface="Calibri" panose="020F0502020204030204" pitchFamily="34" charset="0"/>
              </a:rPr>
              <a:t> </a:t>
            </a:r>
            <a:r>
              <a:rPr lang="sr-Cyrl-RS" altLang="en-US" sz="1700" dirty="0" smtClean="0">
                <a:cs typeface="Calibri" panose="020F0502020204030204" pitchFamily="34" charset="0"/>
              </a:rPr>
              <a:t>Вршца</a:t>
            </a:r>
            <a:endParaRPr lang="ru-RU" altLang="en-US" sz="1700" dirty="0">
              <a:cs typeface="Calibri" panose="020F0502020204030204" pitchFamily="34" charset="0"/>
            </a:endParaRPr>
          </a:p>
          <a:p>
            <a:pPr>
              <a:spcBef>
                <a:spcPct val="20000"/>
              </a:spcBef>
            </a:pPr>
            <a:r>
              <a:rPr lang="ru-RU" altLang="en-US" sz="1700" dirty="0">
                <a:cs typeface="Calibri" panose="020F0502020204030204" pitchFamily="34" charset="0"/>
              </a:rPr>
              <a:t>	- Месне заједнице</a:t>
            </a:r>
          </a:p>
          <a:p>
            <a:pPr>
              <a:spcBef>
                <a:spcPct val="20000"/>
              </a:spcBef>
            </a:pPr>
            <a:r>
              <a:rPr lang="ru-RU" altLang="en-US" sz="1700" dirty="0" smtClean="0">
                <a:solidFill>
                  <a:srgbClr val="FF0000"/>
                </a:solidFill>
                <a:cs typeface="Calibri" panose="020F0502020204030204" pitchFamily="34" charset="0"/>
              </a:rPr>
              <a:t>      </a:t>
            </a:r>
            <a:endParaRPr lang="ru-RU" altLang="en-US" sz="1700" dirty="0">
              <a:cs typeface="Calibri" panose="020F0502020204030204" pitchFamily="34" charset="0"/>
            </a:endParaRPr>
          </a:p>
          <a:p>
            <a:pPr>
              <a:spcBef>
                <a:spcPct val="20000"/>
              </a:spcBef>
            </a:pPr>
            <a:r>
              <a:rPr lang="ru-RU" altLang="en-US" sz="1600" dirty="0">
                <a:cs typeface="Calibri" panose="020F0502020204030204" pitchFamily="34" charset="0"/>
              </a:rPr>
              <a:t> </a:t>
            </a:r>
          </a:p>
          <a:p>
            <a:pPr>
              <a:spcBef>
                <a:spcPct val="20000"/>
              </a:spcBef>
            </a:pPr>
            <a:endParaRPr lang="ru-RU" altLang="en-US" sz="1600" dirty="0">
              <a:cs typeface="Calibri" panose="020F0502020204030204" pitchFamily="34" charset="0"/>
            </a:endParaRPr>
          </a:p>
          <a:p>
            <a:pPr>
              <a:spcBef>
                <a:spcPct val="20000"/>
              </a:spcBef>
            </a:pPr>
            <a:endParaRPr lang="ru-RU" altLang="en-US" sz="1600" dirty="0">
              <a:cs typeface="Calibri" panose="020F0502020204030204" pitchFamily="34" charset="0"/>
            </a:endParaRPr>
          </a:p>
          <a:p>
            <a:pPr>
              <a:spcBef>
                <a:spcPct val="20000"/>
              </a:spcBef>
            </a:pPr>
            <a:endParaRPr lang="ru-RU" altLang="en-US" sz="1600" dirty="0">
              <a:cs typeface="Calibri" panose="020F0502020204030204" pitchFamily="34" charset="0"/>
            </a:endParaRPr>
          </a:p>
        </p:txBody>
      </p:sp>
      <p:sp>
        <p:nvSpPr>
          <p:cNvPr id="8" name="Rectangle 5">
            <a:extLst>
              <a:ext uri="{FF2B5EF4-FFF2-40B4-BE49-F238E27FC236}">
                <a16:creationId xmlns="" xmlns:a16="http://schemas.microsoft.com/office/drawing/2014/main" id="{734B072C-B864-4B5A-A0CD-62430F9C1C63}"/>
              </a:ext>
            </a:extLst>
          </p:cNvPr>
          <p:cNvSpPr>
            <a:spLocks noChangeArrowheads="1"/>
          </p:cNvSpPr>
          <p:nvPr/>
        </p:nvSpPr>
        <p:spPr bwMode="auto">
          <a:xfrm>
            <a:off x="472948" y="3982665"/>
            <a:ext cx="4038600" cy="255624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indent="6350" defTabSz="209550">
              <a:defRPr>
                <a:solidFill>
                  <a:schemeClr val="tx1"/>
                </a:solidFill>
                <a:latin typeface="Calibri" panose="020F0502020204030204" pitchFamily="34" charset="0"/>
              </a:defRPr>
            </a:lvl1pPr>
            <a:lvl2pPr marL="1108075" indent="-285750" defTabSz="209550">
              <a:defRPr>
                <a:solidFill>
                  <a:schemeClr val="tx1"/>
                </a:solidFill>
                <a:latin typeface="Calibri" panose="020F0502020204030204" pitchFamily="34" charset="0"/>
              </a:defRPr>
            </a:lvl2pPr>
            <a:lvl3pPr marL="1508125" indent="-228600" defTabSz="209550">
              <a:defRPr>
                <a:solidFill>
                  <a:schemeClr val="tx1"/>
                </a:solidFill>
                <a:latin typeface="Calibri" panose="020F0502020204030204" pitchFamily="34" charset="0"/>
              </a:defRPr>
            </a:lvl3pPr>
            <a:lvl4pPr marL="1965325" indent="-228600" defTabSz="209550">
              <a:defRPr>
                <a:solidFill>
                  <a:schemeClr val="tx1"/>
                </a:solidFill>
                <a:latin typeface="Calibri" panose="020F0502020204030204" pitchFamily="34" charset="0"/>
              </a:defRPr>
            </a:lvl4pPr>
            <a:lvl5pPr marL="2422525" indent="-228600" defTabSz="209550">
              <a:defRPr>
                <a:solidFill>
                  <a:schemeClr val="tx1"/>
                </a:solidFill>
                <a:latin typeface="Calibri" panose="020F0502020204030204" pitchFamily="34" charset="0"/>
              </a:defRPr>
            </a:lvl5pPr>
            <a:lvl6pPr marL="2879725" indent="-228600" defTabSz="209550" eaLnBrk="0" fontAlgn="base" hangingPunct="0">
              <a:spcBef>
                <a:spcPct val="0"/>
              </a:spcBef>
              <a:spcAft>
                <a:spcPct val="0"/>
              </a:spcAft>
              <a:defRPr>
                <a:solidFill>
                  <a:schemeClr val="tx1"/>
                </a:solidFill>
                <a:latin typeface="Calibri" panose="020F0502020204030204" pitchFamily="34" charset="0"/>
              </a:defRPr>
            </a:lvl6pPr>
            <a:lvl7pPr marL="3336925" indent="-228600" defTabSz="209550" eaLnBrk="0" fontAlgn="base" hangingPunct="0">
              <a:spcBef>
                <a:spcPct val="0"/>
              </a:spcBef>
              <a:spcAft>
                <a:spcPct val="0"/>
              </a:spcAft>
              <a:defRPr>
                <a:solidFill>
                  <a:schemeClr val="tx1"/>
                </a:solidFill>
                <a:latin typeface="Calibri" panose="020F0502020204030204" pitchFamily="34" charset="0"/>
              </a:defRPr>
            </a:lvl7pPr>
            <a:lvl8pPr marL="3794125" indent="-228600" defTabSz="209550" eaLnBrk="0" fontAlgn="base" hangingPunct="0">
              <a:spcBef>
                <a:spcPct val="0"/>
              </a:spcBef>
              <a:spcAft>
                <a:spcPct val="0"/>
              </a:spcAft>
              <a:defRPr>
                <a:solidFill>
                  <a:schemeClr val="tx1"/>
                </a:solidFill>
                <a:latin typeface="Calibri" panose="020F0502020204030204" pitchFamily="34" charset="0"/>
              </a:defRPr>
            </a:lvl8pPr>
            <a:lvl9pPr marL="4251325" indent="-228600" defTabSz="209550" eaLnBrk="0" fontAlgn="base" hangingPunct="0">
              <a:spcBef>
                <a:spcPct val="0"/>
              </a:spcBef>
              <a:spcAft>
                <a:spcPct val="0"/>
              </a:spcAft>
              <a:defRPr>
                <a:solidFill>
                  <a:schemeClr val="tx1"/>
                </a:solidFill>
                <a:latin typeface="Calibri" panose="020F0502020204030204" pitchFamily="34" charset="0"/>
              </a:defRPr>
            </a:lvl9pPr>
          </a:lstStyle>
          <a:p>
            <a:pPr>
              <a:spcBef>
                <a:spcPct val="20000"/>
              </a:spcBef>
            </a:pPr>
            <a:r>
              <a:rPr lang="ru-RU" altLang="en-US" sz="1700" b="1" dirty="0">
                <a:cs typeface="Calibri" panose="020F0502020204030204" pitchFamily="34" charset="0"/>
              </a:rPr>
              <a:t>Остали корисници буџетских средстава:</a:t>
            </a:r>
          </a:p>
          <a:p>
            <a:pPr>
              <a:spcBef>
                <a:spcPct val="20000"/>
              </a:spcBef>
            </a:pPr>
            <a:r>
              <a:rPr lang="ru-RU" altLang="en-US" sz="1700" dirty="0">
                <a:cs typeface="Calibri" panose="020F0502020204030204" pitchFamily="34" charset="0"/>
              </a:rPr>
              <a:t>	- Образовне институције </a:t>
            </a:r>
            <a:r>
              <a:rPr lang="ru-RU" altLang="en-US" sz="1700" dirty="0" smtClean="0">
                <a:cs typeface="Calibri" panose="020F0502020204030204" pitchFamily="34" charset="0"/>
              </a:rPr>
              <a:t>(основне и средње школе</a:t>
            </a:r>
            <a:r>
              <a:rPr lang="ru-RU" altLang="en-US" sz="1700" dirty="0">
                <a:cs typeface="Calibri" panose="020F0502020204030204" pitchFamily="34" charset="0"/>
              </a:rPr>
              <a:t>)</a:t>
            </a:r>
          </a:p>
          <a:p>
            <a:pPr>
              <a:spcBef>
                <a:spcPct val="20000"/>
              </a:spcBef>
            </a:pPr>
            <a:r>
              <a:rPr lang="ru-RU" altLang="en-US" sz="1700" dirty="0">
                <a:cs typeface="Calibri" panose="020F0502020204030204" pitchFamily="34" charset="0"/>
              </a:rPr>
              <a:t>	- Здравствене институције </a:t>
            </a:r>
            <a:r>
              <a:rPr lang="ru-RU" altLang="en-US" sz="1700" dirty="0" smtClean="0">
                <a:cs typeface="Calibri" panose="020F0502020204030204" pitchFamily="34" charset="0"/>
              </a:rPr>
              <a:t>(</a:t>
            </a:r>
            <a:r>
              <a:rPr lang="sr-Cyrl-RS" altLang="en-US" sz="1700" dirty="0" smtClean="0">
                <a:cs typeface="Calibri" panose="020F0502020204030204" pitchFamily="34" charset="0"/>
              </a:rPr>
              <a:t>Д</a:t>
            </a:r>
            <a:r>
              <a:rPr lang="ru-RU" altLang="en-US" sz="1700" dirty="0" smtClean="0">
                <a:cs typeface="Calibri" panose="020F0502020204030204" pitchFamily="34" charset="0"/>
              </a:rPr>
              <a:t>ом здравља и Апотека )</a:t>
            </a:r>
            <a:endParaRPr lang="ru-RU" altLang="en-US" sz="1700" dirty="0">
              <a:cs typeface="Calibri" panose="020F0502020204030204" pitchFamily="34" charset="0"/>
            </a:endParaRPr>
          </a:p>
          <a:p>
            <a:pPr>
              <a:spcBef>
                <a:spcPct val="20000"/>
              </a:spcBef>
            </a:pPr>
            <a:r>
              <a:rPr lang="ru-RU" altLang="en-US" sz="1700" dirty="0">
                <a:cs typeface="Calibri" panose="020F0502020204030204" pitchFamily="34" charset="0"/>
              </a:rPr>
              <a:t>	- Социјалне институције (Центар за социјални рад)</a:t>
            </a:r>
          </a:p>
          <a:p>
            <a:pPr>
              <a:spcBef>
                <a:spcPct val="20000"/>
              </a:spcBef>
            </a:pPr>
            <a:r>
              <a:rPr lang="ru-RU" altLang="en-US" sz="1700" dirty="0">
                <a:cs typeface="Calibri" panose="020F0502020204030204" pitchFamily="34" charset="0"/>
              </a:rPr>
              <a:t>	- Непрофитне организације (удружења грађана, невладине организације, итд.)</a:t>
            </a:r>
          </a:p>
          <a:p>
            <a:pPr>
              <a:spcBef>
                <a:spcPct val="20000"/>
              </a:spcBef>
            </a:pPr>
            <a:endParaRPr lang="ru-RU" altLang="en-US" sz="1600" dirty="0">
              <a:cs typeface="Calibri" panose="020F0502020204030204" pitchFamily="34" charset="0"/>
            </a:endParaRPr>
          </a:p>
          <a:p>
            <a:pPr>
              <a:spcBef>
                <a:spcPct val="20000"/>
              </a:spcBef>
            </a:pPr>
            <a:endParaRPr lang="ru-RU" altLang="en-US" sz="1600" dirty="0">
              <a:cs typeface="Calibri" panose="020F0502020204030204" pitchFamily="34" charset="0"/>
            </a:endParaRPr>
          </a:p>
          <a:p>
            <a:pPr>
              <a:spcBef>
                <a:spcPct val="20000"/>
              </a:spcBef>
            </a:pPr>
            <a:endParaRPr lang="ru-RU" altLang="en-US" sz="1600" dirty="0">
              <a:cs typeface="Calibri" panose="020F0502020204030204" pitchFamily="34" charset="0"/>
            </a:endParaRPr>
          </a:p>
        </p:txBody>
      </p:sp>
    </p:spTree>
    <p:extLst>
      <p:ext uri="{BB962C8B-B14F-4D97-AF65-F5344CB8AC3E}">
        <p14:creationId xmlns="" xmlns:p14="http://schemas.microsoft.com/office/powerpoint/2010/main" val="1187114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134"/>
            <a:ext cx="8229600" cy="1010610"/>
          </a:xfrm>
        </p:spPr>
        <p:txBody>
          <a:bodyPr>
            <a:normAutofit/>
          </a:bodyPr>
          <a:lstStyle/>
          <a:p>
            <a:r>
              <a:rPr lang="sr-Cyrl-RS" sz="3000" b="1" dirty="0"/>
              <a:t>Како настаје буџет</a:t>
            </a:r>
            <a:r>
              <a:rPr lang="sr-Latn-RS" sz="3000" b="1" dirty="0"/>
              <a:t> </a:t>
            </a:r>
            <a:r>
              <a:rPr lang="sr-Cyrl-RS" sz="3000" b="1" dirty="0"/>
              <a:t>града?</a:t>
            </a:r>
            <a:endParaRPr lang="en-US" sz="3000"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6</a:t>
            </a:fld>
            <a:endParaRPr lang="en-US"/>
          </a:p>
        </p:txBody>
      </p:sp>
      <p:sp>
        <p:nvSpPr>
          <p:cNvPr id="4" name="Rectangle 3">
            <a:extLst>
              <a:ext uri="{FF2B5EF4-FFF2-40B4-BE49-F238E27FC236}">
                <a16:creationId xmlns="" xmlns:a16="http://schemas.microsoft.com/office/drawing/2014/main" id="{85C6FDEC-5142-4586-B190-1B2F0895762E}"/>
              </a:ext>
            </a:extLst>
          </p:cNvPr>
          <p:cNvSpPr/>
          <p:nvPr/>
        </p:nvSpPr>
        <p:spPr>
          <a:xfrm>
            <a:off x="325657" y="1715070"/>
            <a:ext cx="8492686" cy="4801314"/>
          </a:xfrm>
          <a:prstGeom prst="rect">
            <a:avLst/>
          </a:prstGeom>
        </p:spPr>
        <p:txBody>
          <a:bodyPr wrap="square">
            <a:spAutoFit/>
          </a:bodyPr>
          <a:lstStyle/>
          <a:p>
            <a:pPr algn="just"/>
            <a:r>
              <a:rPr lang="sr-Cyrl-RS" sz="1700" b="1" dirty="0"/>
              <a:t>БУЏЕТ </a:t>
            </a:r>
            <a:r>
              <a:rPr lang="sr-Cyrl-RS" sz="1700" dirty="0"/>
              <a:t>града је правни документ који утврђује план прихода и примања и расхода и издатака града за буџетску, односно календарску годину.</a:t>
            </a:r>
          </a:p>
          <a:p>
            <a:pPr algn="just"/>
            <a:endParaRPr lang="en-US" sz="1700" dirty="0"/>
          </a:p>
          <a:p>
            <a:pPr algn="just"/>
            <a:r>
              <a:rPr lang="sr-Cyrl-RS" sz="1700" dirty="0"/>
              <a:t>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a:t>
            </a:r>
          </a:p>
          <a:p>
            <a:pPr algn="just"/>
            <a:endParaRPr lang="en-US" sz="1700" dirty="0"/>
          </a:p>
          <a:p>
            <a:pPr algn="just"/>
            <a:r>
              <a:rPr lang="sr-Cyrl-RS" sz="1700" dirty="0"/>
              <a:t>Из градског буџета се током године плаћају све обавезе локалне самоуправе. Исто тако у буџет се сливају приходи из којих се подмирују те обавезе. </a:t>
            </a:r>
          </a:p>
          <a:p>
            <a:pPr algn="just"/>
            <a:endParaRPr lang="en-US" sz="1700" dirty="0"/>
          </a:p>
          <a:p>
            <a:pPr algn="just"/>
            <a:r>
              <a:rPr lang="sr-Cyrl-RS" sz="1700" dirty="0"/>
              <a:t>Градоначелник и локална управа спроводе градску политику, а главна полуга те политике и развоја је управо буџет града.</a:t>
            </a:r>
          </a:p>
          <a:p>
            <a:pPr algn="just"/>
            <a:endParaRPr lang="en-US" sz="1700" dirty="0"/>
          </a:p>
          <a:p>
            <a:pPr algn="just"/>
            <a:r>
              <a:rPr lang="sr-Cyrl-RS" sz="1700" dirty="0"/>
              <a:t>Приликом дефинисања овог, за град </a:t>
            </a:r>
            <a:r>
              <a:rPr lang="sr-Cyrl-RS" sz="1700" dirty="0" smtClean="0"/>
              <a:t>Вршац</a:t>
            </a:r>
            <a:r>
              <a:rPr lang="sr-Latn-RS" sz="1700" dirty="0" smtClean="0"/>
              <a:t> </a:t>
            </a:r>
            <a:r>
              <a:rPr lang="sr-Cyrl-RS" sz="1700" dirty="0"/>
              <a:t>најважнијег документа, руководе се законским оквиром и прописима, стратешким приоритетима развоја и другим елементима.</a:t>
            </a:r>
          </a:p>
          <a:p>
            <a:pPr algn="just"/>
            <a:endParaRPr lang="en-US" sz="1700" dirty="0"/>
          </a:p>
          <a:p>
            <a:pPr algn="just"/>
            <a:r>
              <a:rPr lang="sr-Cyrl-RS" sz="1700" dirty="0"/>
              <a:t>Реалност је таква да постоје велике разлике између жеља и могућности, тако да креирање буџета подразумева утврђивање приоритета и прављење компромиса.</a:t>
            </a:r>
            <a:endParaRPr lang="en-US" sz="1700" dirty="0"/>
          </a:p>
        </p:txBody>
      </p:sp>
    </p:spTree>
    <p:extLst>
      <p:ext uri="{BB962C8B-B14F-4D97-AF65-F5344CB8AC3E}">
        <p14:creationId xmlns="" xmlns:p14="http://schemas.microsoft.com/office/powerpoint/2010/main" val="26414405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5820" y="148079"/>
            <a:ext cx="8229600" cy="1060243"/>
          </a:xfrm>
          <a:ln>
            <a:solidFill>
              <a:schemeClr val="bg2">
                <a:lumMod val="60000"/>
                <a:lumOff val="40000"/>
              </a:schemeClr>
            </a:solidFill>
          </a:ln>
        </p:spPr>
        <p:txBody>
          <a:bodyPr>
            <a:normAutofit/>
          </a:bodyPr>
          <a:lstStyle/>
          <a:p>
            <a:r>
              <a:rPr lang="sr-Cyrl-RS" sz="3000" b="1" dirty="0"/>
              <a:t>Ко све може да учествује у изради</a:t>
            </a:r>
            <a:r>
              <a:rPr lang="en-US" sz="3000" b="1" dirty="0"/>
              <a:t> </a:t>
            </a:r>
            <a:r>
              <a:rPr lang="sr-Cyrl-RS" sz="3000" b="1" dirty="0"/>
              <a:t>буџета</a:t>
            </a:r>
            <a:r>
              <a:rPr lang="en-US" sz="3000" b="1" dirty="0"/>
              <a: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graphicFrame>
        <p:nvGraphicFramePr>
          <p:cNvPr id="5" name="Diagram 4"/>
          <p:cNvGraphicFramePr/>
          <p:nvPr>
            <p:extLst>
              <p:ext uri="{D42A27DB-BD31-4B8C-83A1-F6EECF244321}">
                <p14:modId xmlns="" xmlns:p14="http://schemas.microsoft.com/office/powerpoint/2010/main" val="1020464631"/>
              </p:ext>
            </p:extLst>
          </p:nvPr>
        </p:nvGraphicFramePr>
        <p:xfrm>
          <a:off x="1142976" y="1285860"/>
          <a:ext cx="6609358" cy="4826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022278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138" y="490104"/>
            <a:ext cx="8229600" cy="850106"/>
          </a:xfrm>
        </p:spPr>
        <p:txBody>
          <a:bodyPr>
            <a:normAutofit/>
          </a:bodyPr>
          <a:lstStyle/>
          <a:p>
            <a:r>
              <a:rPr lang="sr-Cyrl-RS" sz="3000" b="1" dirty="0"/>
              <a:t>На основу чега се доноси буџет</a:t>
            </a:r>
            <a:r>
              <a:rPr lang="en-US" sz="3000" b="1" dirty="0"/>
              <a:t>?</a:t>
            </a:r>
          </a:p>
        </p:txBody>
      </p:sp>
      <p:sp>
        <p:nvSpPr>
          <p:cNvPr id="3" name="Slide Number Placeholder 2"/>
          <p:cNvSpPr>
            <a:spLocks noGrp="1"/>
          </p:cNvSpPr>
          <p:nvPr>
            <p:ph type="sldNum" sz="quarter" idx="12"/>
          </p:nvPr>
        </p:nvSpPr>
        <p:spPr/>
        <p:txBody>
          <a:bodyPr/>
          <a:lstStyle/>
          <a:p>
            <a:fld id="{B6F15528-21DE-4FAA-801E-634DDDAF4B2B}" type="slidenum">
              <a:rPr lang="en-US" smtClean="0"/>
              <a:pPr/>
              <a:t>8</a:t>
            </a:fld>
            <a:endParaRPr lang="en-US"/>
          </a:p>
        </p:txBody>
      </p:sp>
      <p:graphicFrame>
        <p:nvGraphicFramePr>
          <p:cNvPr id="4" name="Diagram 3"/>
          <p:cNvGraphicFramePr/>
          <p:nvPr>
            <p:extLst>
              <p:ext uri="{D42A27DB-BD31-4B8C-83A1-F6EECF244321}">
                <p14:modId xmlns="" xmlns:p14="http://schemas.microsoft.com/office/powerpoint/2010/main" val="461161361"/>
              </p:ext>
            </p:extLst>
          </p:nvPr>
        </p:nvGraphicFramePr>
        <p:xfrm>
          <a:off x="539552" y="1700808"/>
          <a:ext cx="7749480" cy="4526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30069507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2CDDC93-D5AD-48B0-BB79-531CB4017395}"/>
              </a:ext>
            </a:extLst>
          </p:cNvPr>
          <p:cNvSpPr>
            <a:spLocks noGrp="1"/>
          </p:cNvSpPr>
          <p:nvPr>
            <p:ph type="title"/>
          </p:nvPr>
        </p:nvSpPr>
        <p:spPr>
          <a:xfrm>
            <a:off x="457200" y="274638"/>
            <a:ext cx="8229600" cy="727180"/>
          </a:xfrm>
        </p:spPr>
        <p:txBody>
          <a:bodyPr>
            <a:normAutofit/>
          </a:bodyPr>
          <a:lstStyle/>
          <a:p>
            <a:r>
              <a:rPr lang="sr-Cyrl-RS" sz="2800" b="1" dirty="0"/>
              <a:t>Како се пуни градска каса?</a:t>
            </a:r>
            <a:endParaRPr lang="sr-Latn-RS" sz="2800" b="1" dirty="0"/>
          </a:p>
        </p:txBody>
      </p:sp>
      <p:sp useBgFill="1">
        <p:nvSpPr>
          <p:cNvPr id="3" name="Content Placeholder 2">
            <a:extLst>
              <a:ext uri="{FF2B5EF4-FFF2-40B4-BE49-F238E27FC236}">
                <a16:creationId xmlns="" xmlns:a16="http://schemas.microsoft.com/office/drawing/2014/main" id="{ECDE529B-766F-4481-821E-386F21BF3AC4}"/>
              </a:ext>
            </a:extLst>
          </p:cNvPr>
          <p:cNvSpPr>
            <a:spLocks noGrp="1"/>
          </p:cNvSpPr>
          <p:nvPr>
            <p:ph idx="1"/>
          </p:nvPr>
        </p:nvSpPr>
        <p:spPr>
          <a:xfrm>
            <a:off x="571472" y="1001818"/>
            <a:ext cx="8286808" cy="5570454"/>
          </a:xfrm>
        </p:spPr>
        <p:txBody>
          <a:bodyPr>
            <a:normAutofit/>
          </a:bodyPr>
          <a:lstStyle/>
          <a:p>
            <a:pPr algn="just"/>
            <a:r>
              <a:rPr lang="sr-Cyrl-RS" sz="1700" dirty="0"/>
              <a:t>Укупни </a:t>
            </a:r>
            <a:r>
              <a:rPr lang="sr-Cyrl-RS" sz="1700" b="1" dirty="0"/>
              <a:t>јавни приходи и примања </a:t>
            </a:r>
            <a:r>
              <a:rPr lang="sr-Cyrl-RS" sz="1700" dirty="0"/>
              <a:t>града</a:t>
            </a:r>
            <a:r>
              <a:rPr lang="sr-Cyrl-RS" sz="1700" dirty="0">
                <a:solidFill>
                  <a:srgbClr val="FF0000"/>
                </a:solidFill>
              </a:rPr>
              <a:t> </a:t>
            </a:r>
            <a:r>
              <a:rPr lang="sr-Cyrl-RS" sz="1700" dirty="0" smtClean="0"/>
              <a:t>Вршца</a:t>
            </a:r>
            <a:r>
              <a:rPr lang="sr-Cyrl-RS" sz="1700" dirty="0" smtClean="0">
                <a:solidFill>
                  <a:srgbClr val="FF0000"/>
                </a:solidFill>
              </a:rPr>
              <a:t> </a:t>
            </a:r>
            <a:r>
              <a:rPr lang="sr-Cyrl-RS" sz="1700" dirty="0"/>
              <a:t>за </a:t>
            </a:r>
            <a:r>
              <a:rPr lang="sr-Cyrl-RS" sz="1700" dirty="0" smtClean="0"/>
              <a:t>20</a:t>
            </a:r>
            <a:r>
              <a:rPr lang="en-US" sz="1700" dirty="0" smtClean="0"/>
              <a:t>2</a:t>
            </a:r>
            <a:r>
              <a:rPr lang="sr-Latn-RS" sz="1700" dirty="0" smtClean="0"/>
              <a:t>2</a:t>
            </a:r>
            <a:r>
              <a:rPr lang="sr-Cyrl-RS" sz="1700" dirty="0" smtClean="0"/>
              <a:t>. </a:t>
            </a:r>
            <a:r>
              <a:rPr lang="sr-Cyrl-RS" sz="1700" dirty="0"/>
              <a:t>годину износе</a:t>
            </a:r>
          </a:p>
          <a:p>
            <a:pPr algn="just"/>
            <a:endParaRPr lang="sr-Cyrl-RS" sz="1600" dirty="0"/>
          </a:p>
          <a:p>
            <a:pPr algn="just"/>
            <a:endParaRPr lang="en-GB" sz="1600" dirty="0"/>
          </a:p>
          <a:p>
            <a:pPr algn="just"/>
            <a:endParaRPr lang="en-GB" sz="1600" dirty="0"/>
          </a:p>
          <a:p>
            <a:pPr algn="just"/>
            <a:endParaRPr lang="en-GB" sz="1600" dirty="0"/>
          </a:p>
          <a:p>
            <a:pPr algn="just"/>
            <a:endParaRPr lang="sr-Cyrl-RS" sz="1600" dirty="0"/>
          </a:p>
          <a:p>
            <a:pPr algn="just"/>
            <a:endParaRPr lang="en-GB" sz="1600" dirty="0"/>
          </a:p>
          <a:p>
            <a:pPr algn="just"/>
            <a:endParaRPr lang="en-GB" sz="1600" dirty="0"/>
          </a:p>
          <a:p>
            <a:pPr algn="just"/>
            <a:r>
              <a:rPr lang="sr-Cyrl-RS" sz="1700" dirty="0">
                <a:solidFill>
                  <a:schemeClr val="tx1">
                    <a:lumMod val="95000"/>
                    <a:lumOff val="5000"/>
                  </a:schemeClr>
                </a:solidFill>
              </a:rPr>
              <a:t>Одлуком о буџету </a:t>
            </a:r>
            <a:r>
              <a:rPr lang="sr-Cyrl-RS" sz="1700" dirty="0" smtClean="0">
                <a:solidFill>
                  <a:schemeClr val="tx1">
                    <a:lumMod val="95000"/>
                    <a:lumOff val="5000"/>
                  </a:schemeClr>
                </a:solidFill>
              </a:rPr>
              <a:t>Града  Вршца  </a:t>
            </a:r>
            <a:r>
              <a:rPr lang="sr-Cyrl-RS" sz="1700" dirty="0">
                <a:solidFill>
                  <a:schemeClr val="tx1">
                    <a:lumMod val="95000"/>
                    <a:lumOff val="5000"/>
                  </a:schemeClr>
                </a:solidFill>
              </a:rPr>
              <a:t>за </a:t>
            </a:r>
            <a:r>
              <a:rPr lang="sr-Cyrl-RS" sz="1700" dirty="0" smtClean="0">
                <a:solidFill>
                  <a:schemeClr val="tx1">
                    <a:lumMod val="95000"/>
                    <a:lumOff val="5000"/>
                  </a:schemeClr>
                </a:solidFill>
              </a:rPr>
              <a:t>20</a:t>
            </a:r>
            <a:r>
              <a:rPr lang="en-US" sz="1700" dirty="0" smtClean="0">
                <a:solidFill>
                  <a:schemeClr val="tx1">
                    <a:lumMod val="95000"/>
                    <a:lumOff val="5000"/>
                  </a:schemeClr>
                </a:solidFill>
              </a:rPr>
              <a:t>2</a:t>
            </a:r>
            <a:r>
              <a:rPr lang="sr-Latn-RS" sz="1700" dirty="0" smtClean="0">
                <a:solidFill>
                  <a:schemeClr val="tx1">
                    <a:lumMod val="95000"/>
                    <a:lumOff val="5000"/>
                  </a:schemeClr>
                </a:solidFill>
              </a:rPr>
              <a:t>2</a:t>
            </a:r>
            <a:r>
              <a:rPr lang="sr-Cyrl-RS" sz="1700" dirty="0" smtClean="0">
                <a:solidFill>
                  <a:schemeClr val="tx1">
                    <a:lumMod val="95000"/>
                    <a:lumOff val="5000"/>
                  </a:schemeClr>
                </a:solidFill>
              </a:rPr>
              <a:t>. </a:t>
            </a:r>
            <a:r>
              <a:rPr lang="sr-Cyrl-RS" sz="1700" dirty="0">
                <a:solidFill>
                  <a:schemeClr val="tx1">
                    <a:lumMod val="95000"/>
                    <a:lumOff val="5000"/>
                  </a:schemeClr>
                </a:solidFill>
              </a:rPr>
              <a:t>годину планирана су средства из буџета града у износу од</a:t>
            </a:r>
            <a:r>
              <a:rPr lang="en-GB" sz="1700" dirty="0">
                <a:solidFill>
                  <a:schemeClr val="tx1">
                    <a:lumMod val="95000"/>
                    <a:lumOff val="5000"/>
                  </a:schemeClr>
                </a:solidFill>
              </a:rPr>
              <a:t> </a:t>
            </a:r>
            <a:r>
              <a:rPr lang="en-US" sz="1700" dirty="0" smtClean="0">
                <a:solidFill>
                  <a:schemeClr val="tx1">
                    <a:lumMod val="95000"/>
                    <a:lumOff val="5000"/>
                  </a:schemeClr>
                </a:solidFill>
              </a:rPr>
              <a:t>2</a:t>
            </a:r>
            <a:r>
              <a:rPr lang="sr-Latn-RS" sz="1700" dirty="0" smtClean="0">
                <a:solidFill>
                  <a:schemeClr val="tx1">
                    <a:lumMod val="95000"/>
                    <a:lumOff val="5000"/>
                  </a:schemeClr>
                </a:solidFill>
              </a:rPr>
              <a:t>.467.595</a:t>
            </a:r>
            <a:r>
              <a:rPr lang="sr-Cyrl-RS" sz="1700" dirty="0" smtClean="0">
                <a:solidFill>
                  <a:schemeClr val="tx1">
                    <a:lumMod val="95000"/>
                    <a:lumOff val="5000"/>
                  </a:schemeClr>
                </a:solidFill>
              </a:rPr>
              <a:t>.</a:t>
            </a:r>
            <a:r>
              <a:rPr lang="sr-Latn-RS" sz="1700" dirty="0" smtClean="0">
                <a:solidFill>
                  <a:schemeClr val="tx1">
                    <a:lumMod val="95000"/>
                    <a:lumOff val="5000"/>
                  </a:schemeClr>
                </a:solidFill>
              </a:rPr>
              <a:t>625</a:t>
            </a:r>
            <a:r>
              <a:rPr lang="sr-Cyrl-RS" sz="1700" dirty="0" smtClean="0">
                <a:solidFill>
                  <a:schemeClr val="tx1">
                    <a:lumMod val="95000"/>
                    <a:lumOff val="5000"/>
                  </a:schemeClr>
                </a:solidFill>
              </a:rPr>
              <a:t> </a:t>
            </a:r>
            <a:r>
              <a:rPr lang="sr-Cyrl-RS" sz="1700" dirty="0">
                <a:solidFill>
                  <a:schemeClr val="tx1">
                    <a:lumMod val="95000"/>
                    <a:lumOff val="5000"/>
                  </a:schemeClr>
                </a:solidFill>
              </a:rPr>
              <a:t>динара и пренета средства из ранијих година у износу од </a:t>
            </a:r>
            <a:r>
              <a:rPr lang="sr-Latn-RS" sz="1700" dirty="0" smtClean="0">
                <a:solidFill>
                  <a:schemeClr val="tx1">
                    <a:lumMod val="95000"/>
                    <a:lumOff val="5000"/>
                  </a:schemeClr>
                </a:solidFill>
              </a:rPr>
              <a:t>89.404.375 </a:t>
            </a:r>
            <a:r>
              <a:rPr lang="sr-Cyrl-RS" sz="1700" dirty="0" smtClean="0">
                <a:solidFill>
                  <a:schemeClr val="tx1">
                    <a:lumMod val="95000"/>
                    <a:lumOff val="5000"/>
                  </a:schemeClr>
                </a:solidFill>
              </a:rPr>
              <a:t>динара</a:t>
            </a:r>
            <a:r>
              <a:rPr lang="sr-Cyrl-RS" sz="1700" dirty="0"/>
              <a:t>. </a:t>
            </a:r>
          </a:p>
        </p:txBody>
      </p:sp>
      <p:sp>
        <p:nvSpPr>
          <p:cNvPr id="4" name="Slide Number Placeholder 3">
            <a:extLst>
              <a:ext uri="{FF2B5EF4-FFF2-40B4-BE49-F238E27FC236}">
                <a16:creationId xmlns="" xmlns:a16="http://schemas.microsoft.com/office/drawing/2014/main" id="{186E5D0E-B6F3-4167-8B33-0D307B0B28BD}"/>
              </a:ext>
            </a:extLst>
          </p:cNvPr>
          <p:cNvSpPr>
            <a:spLocks noGrp="1"/>
          </p:cNvSpPr>
          <p:nvPr>
            <p:ph type="sldNum" sz="quarter" idx="12"/>
          </p:nvPr>
        </p:nvSpPr>
        <p:spPr/>
        <p:txBody>
          <a:bodyPr/>
          <a:lstStyle/>
          <a:p>
            <a:fld id="{B6F15528-21DE-4FAA-801E-634DDDAF4B2B}" type="slidenum">
              <a:rPr lang="en-US" smtClean="0"/>
              <a:pPr/>
              <a:t>9</a:t>
            </a:fld>
            <a:endParaRPr lang="en-US"/>
          </a:p>
        </p:txBody>
      </p:sp>
      <p:graphicFrame>
        <p:nvGraphicFramePr>
          <p:cNvPr id="6" name="Diagram 5"/>
          <p:cNvGraphicFramePr/>
          <p:nvPr>
            <p:extLst>
              <p:ext uri="{D42A27DB-BD31-4B8C-83A1-F6EECF244321}">
                <p14:modId xmlns="" xmlns:p14="http://schemas.microsoft.com/office/powerpoint/2010/main" val="1659065681"/>
              </p:ext>
            </p:extLst>
          </p:nvPr>
        </p:nvGraphicFramePr>
        <p:xfrm>
          <a:off x="971600" y="4452264"/>
          <a:ext cx="7272808" cy="17527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Equals 6">
            <a:extLst>
              <a:ext uri="{FF2B5EF4-FFF2-40B4-BE49-F238E27FC236}">
                <a16:creationId xmlns="" xmlns:a16="http://schemas.microsoft.com/office/drawing/2014/main" id="{CDB27E42-2A8D-4DD4-9160-578F8DDA6D84}"/>
              </a:ext>
            </a:extLst>
          </p:cNvPr>
          <p:cNvSpPr/>
          <p:nvPr/>
        </p:nvSpPr>
        <p:spPr>
          <a:xfrm>
            <a:off x="2609633" y="1735247"/>
            <a:ext cx="1047312" cy="978607"/>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pic>
        <p:nvPicPr>
          <p:cNvPr id="13" name="Picture 12">
            <a:extLst>
              <a:ext uri="{FF2B5EF4-FFF2-40B4-BE49-F238E27FC236}">
                <a16:creationId xmlns="" xmlns:a16="http://schemas.microsoft.com/office/drawing/2014/main" id="{166762BC-F4C2-481D-B9D2-3C8B403BB8B2}"/>
              </a:ext>
            </a:extLst>
          </p:cNvPr>
          <p:cNvPicPr>
            <a:picLocks noChangeAspect="1"/>
          </p:cNvPicPr>
          <p:nvPr/>
        </p:nvPicPr>
        <p:blipFill>
          <a:blip r:embed="rId7" cstate="print">
            <a:extLst>
              <a:ext uri="{28A0092B-C50C-407E-A947-70E740481C1C}">
                <a14:useLocalDpi xmlns="" xmlns:a14="http://schemas.microsoft.com/office/drawing/2010/main" val="0"/>
              </a:ext>
              <a:ext uri="{837473B0-CC2E-450A-ABE3-18F120FF3D39}">
                <a1611:picAttrSrcUrl xmlns="" xmlns:a1611="http://schemas.microsoft.com/office/drawing/2016/11/main" r:id="rId8"/>
              </a:ext>
            </a:extLst>
          </a:blip>
          <a:stretch>
            <a:fillRect/>
          </a:stretch>
        </p:blipFill>
        <p:spPr>
          <a:xfrm>
            <a:off x="827584" y="1476780"/>
            <a:ext cx="1633564" cy="1752751"/>
          </a:xfrm>
          <a:prstGeom prst="rect">
            <a:avLst/>
          </a:prstGeom>
        </p:spPr>
      </p:pic>
      <p:sp>
        <p:nvSpPr>
          <p:cNvPr id="14" name="TextBox 13">
            <a:extLst>
              <a:ext uri="{FF2B5EF4-FFF2-40B4-BE49-F238E27FC236}">
                <a16:creationId xmlns="" xmlns:a16="http://schemas.microsoft.com/office/drawing/2014/main" id="{9F752DEC-C823-4E33-9B74-2DB6D4AFC9BB}"/>
              </a:ext>
            </a:extLst>
          </p:cNvPr>
          <p:cNvSpPr txBox="1"/>
          <p:nvPr/>
        </p:nvSpPr>
        <p:spPr>
          <a:xfrm>
            <a:off x="3878844" y="1839830"/>
            <a:ext cx="4979436" cy="769441"/>
          </a:xfrm>
          <a:prstGeom prst="rect">
            <a:avLst/>
          </a:prstGeom>
          <a:noFill/>
        </p:spPr>
        <p:txBody>
          <a:bodyPr wrap="square" rtlCol="0">
            <a:spAutoFit/>
          </a:bodyPr>
          <a:lstStyle/>
          <a:p>
            <a:r>
              <a:rPr lang="sr-Cyrl-RS" sz="4400" b="1" dirty="0" smtClean="0">
                <a:solidFill>
                  <a:srgbClr val="FF0000"/>
                </a:solidFill>
              </a:rPr>
              <a:t>2.</a:t>
            </a:r>
            <a:r>
              <a:rPr lang="sr-Latn-RS" sz="4400" b="1" dirty="0" smtClean="0">
                <a:solidFill>
                  <a:srgbClr val="FF0000"/>
                </a:solidFill>
              </a:rPr>
              <a:t>557</a:t>
            </a:r>
            <a:r>
              <a:rPr lang="sr-Cyrl-RS" sz="4400" b="1" dirty="0" smtClean="0">
                <a:solidFill>
                  <a:srgbClr val="FF0000"/>
                </a:solidFill>
              </a:rPr>
              <a:t>.</a:t>
            </a:r>
            <a:r>
              <a:rPr lang="sr-Latn-RS" sz="4400" b="1" dirty="0" smtClean="0">
                <a:solidFill>
                  <a:srgbClr val="FF0000"/>
                </a:solidFill>
              </a:rPr>
              <a:t>000</a:t>
            </a:r>
            <a:r>
              <a:rPr lang="sr-Cyrl-RS" sz="4400" b="1" dirty="0" smtClean="0">
                <a:solidFill>
                  <a:srgbClr val="FF0000"/>
                </a:solidFill>
              </a:rPr>
              <a:t>.</a:t>
            </a:r>
            <a:r>
              <a:rPr lang="sr-Latn-RS" sz="4400" b="1" dirty="0" smtClean="0">
                <a:solidFill>
                  <a:srgbClr val="FF0000"/>
                </a:solidFill>
              </a:rPr>
              <a:t>000</a:t>
            </a:r>
            <a:r>
              <a:rPr lang="sr-Cyrl-RS" sz="4400" b="1" dirty="0" smtClean="0">
                <a:solidFill>
                  <a:srgbClr val="FF0000"/>
                </a:solidFill>
              </a:rPr>
              <a:t>,00</a:t>
            </a:r>
            <a:endParaRPr lang="en-US" sz="3600" b="1" dirty="0"/>
          </a:p>
        </p:txBody>
      </p:sp>
    </p:spTree>
    <p:extLst>
      <p:ext uri="{BB962C8B-B14F-4D97-AF65-F5344CB8AC3E}">
        <p14:creationId xmlns="" xmlns:p14="http://schemas.microsoft.com/office/powerpoint/2010/main" val="170447323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8|2.3|2.3|2.2|2.3|2.3|2.6|2.3|2.3|2.6"/>
</p:tagLst>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4557</TotalTime>
  <Words>2005</Words>
  <Application>Microsoft Office PowerPoint</Application>
  <PresentationFormat>On-screen Show (4:3)</PresentationFormat>
  <Paragraphs>382</Paragraphs>
  <Slides>21</Slides>
  <Notes>7</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Custom Design</vt:lpstr>
      <vt:lpstr>ГРАД  ВРШАЦ</vt:lpstr>
      <vt:lpstr>Slide 2</vt:lpstr>
      <vt:lpstr>Slide 3</vt:lpstr>
      <vt:lpstr>Slide 4</vt:lpstr>
      <vt:lpstr>Ко се финансира из буџета?</vt:lpstr>
      <vt:lpstr>Како настаје буџет града?</vt:lpstr>
      <vt:lpstr>Ко све може да учествује у изради буџета?</vt:lpstr>
      <vt:lpstr>На основу чега се доноси буџет?</vt:lpstr>
      <vt:lpstr>Како се пуни градска каса?</vt:lpstr>
      <vt:lpstr>Шта су приходи и примања буџета?</vt:lpstr>
      <vt:lpstr>Структура планираних  прихода и примања за 2022. годину</vt:lpstr>
      <vt:lpstr>Структура планираних прихода и примања за 2022. годину</vt:lpstr>
      <vt:lpstr>На шта се троше јавна средства?</vt:lpstr>
      <vt:lpstr>Шта су расходи и издаци буџета?</vt:lpstr>
      <vt:lpstr>Структура планираних расхода и издатака буџета за 2022. годину</vt:lpstr>
      <vt:lpstr>Структура планираних расхода и издатака буџета за 2022. годину</vt:lpstr>
      <vt:lpstr>Расходи  и  издаци буџета по програмима</vt:lpstr>
      <vt:lpstr>Структура расхода по буџетским програмима</vt:lpstr>
      <vt:lpstr>Расходи и издаци буџета расподељени по буџетским корисницима</vt:lpstr>
      <vt:lpstr>Најважнији  пројекти у 2022. години  </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ОПШТИНА КОВИН</dc:title>
  <dc:creator>stojkovici</dc:creator>
  <cp:lastModifiedBy>bmuncansporin</cp:lastModifiedBy>
  <cp:revision>542</cp:revision>
  <cp:lastPrinted>2020-02-03T10:16:34Z</cp:lastPrinted>
  <dcterms:created xsi:type="dcterms:W3CDTF">2006-08-16T00:00:00Z</dcterms:created>
  <dcterms:modified xsi:type="dcterms:W3CDTF">2023-01-26T12:42:46Z</dcterms:modified>
</cp:coreProperties>
</file>